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Lst>
  <p:notesMasterIdLst>
    <p:notesMasterId r:id="rId23"/>
  </p:notesMasterIdLst>
  <p:sldIdLst>
    <p:sldId id="256" r:id="rId5"/>
    <p:sldId id="283" r:id="rId6"/>
    <p:sldId id="284" r:id="rId7"/>
    <p:sldId id="307" r:id="rId8"/>
    <p:sldId id="308" r:id="rId9"/>
    <p:sldId id="261" r:id="rId10"/>
    <p:sldId id="294" r:id="rId11"/>
    <p:sldId id="318" r:id="rId12"/>
    <p:sldId id="319" r:id="rId13"/>
    <p:sldId id="321" r:id="rId14"/>
    <p:sldId id="322" r:id="rId15"/>
    <p:sldId id="324" r:id="rId16"/>
    <p:sldId id="325" r:id="rId17"/>
    <p:sldId id="326" r:id="rId18"/>
    <p:sldId id="323" r:id="rId19"/>
    <p:sldId id="313" r:id="rId20"/>
    <p:sldId id="320"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1BA234-884D-4498-95AD-67973A21A0FA}" v="531" dt="2023-12-06T22:52:55.419"/>
    <p1510:client id="{7518CD7F-14D0-40F5-8B9F-260C6CC6606B}" v="2125" dt="2023-12-07T00:28:33.799"/>
    <p1510:client id="{81BB28E0-3E2C-A910-15BC-50A9F5A19D25}" v="321" dt="2023-12-06T19:11:40.686"/>
    <p1510:client id="{D9CEB992-A370-4B98-8D4D-E31E3607815F}" v="1093" dt="2023-12-07T04:10:18.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CB492B-6DF4-46D0-A186-D61F40542CA3}" type="datetimeFigureOut">
              <a:rPr lang="en-IN" smtClean="0"/>
              <a:t>06-12-2023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133114-D92D-455E-8DCB-A9C93FA88572}" type="slidenum">
              <a:rPr lang="en-IN" smtClean="0"/>
              <a:t>‹#›</a:t>
            </a:fld>
            <a:endParaRPr lang="en-IN"/>
          </a:p>
        </p:txBody>
      </p:sp>
    </p:spTree>
    <p:extLst>
      <p:ext uri="{BB962C8B-B14F-4D97-AF65-F5344CB8AC3E}">
        <p14:creationId xmlns:p14="http://schemas.microsoft.com/office/powerpoint/2010/main" val="423194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9133114-D92D-455E-8DCB-A9C93FA88572}" type="slidenum">
              <a:rPr lang="en-IN" smtClean="0"/>
              <a:t>1</a:t>
            </a:fld>
            <a:endParaRPr lang="en-IN"/>
          </a:p>
        </p:txBody>
      </p:sp>
    </p:spTree>
    <p:extLst>
      <p:ext uri="{BB962C8B-B14F-4D97-AF65-F5344CB8AC3E}">
        <p14:creationId xmlns:p14="http://schemas.microsoft.com/office/powerpoint/2010/main" val="2660258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B9133114-D92D-455E-8DCB-A9C93FA88572}" type="slidenum">
              <a:rPr lang="en-IN" smtClean="0"/>
              <a:t>13</a:t>
            </a:fld>
            <a:endParaRPr lang="en-IN"/>
          </a:p>
        </p:txBody>
      </p:sp>
    </p:spTree>
    <p:extLst>
      <p:ext uri="{BB962C8B-B14F-4D97-AF65-F5344CB8AC3E}">
        <p14:creationId xmlns:p14="http://schemas.microsoft.com/office/powerpoint/2010/main" val="907893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9133114-D92D-455E-8DCB-A9C93FA88572}" type="slidenum">
              <a:rPr lang="en-IN" smtClean="0"/>
              <a:t>14</a:t>
            </a:fld>
            <a:endParaRPr lang="en-IN"/>
          </a:p>
        </p:txBody>
      </p:sp>
    </p:spTree>
    <p:extLst>
      <p:ext uri="{BB962C8B-B14F-4D97-AF65-F5344CB8AC3E}">
        <p14:creationId xmlns:p14="http://schemas.microsoft.com/office/powerpoint/2010/main" val="364227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133114-D92D-455E-8DCB-A9C93FA88572}" type="slidenum">
              <a:rPr lang="en-IN" smtClean="0"/>
              <a:t>15</a:t>
            </a:fld>
            <a:endParaRPr lang="en-IN"/>
          </a:p>
        </p:txBody>
      </p:sp>
    </p:spTree>
    <p:extLst>
      <p:ext uri="{BB962C8B-B14F-4D97-AF65-F5344CB8AC3E}">
        <p14:creationId xmlns:p14="http://schemas.microsoft.com/office/powerpoint/2010/main" val="1258004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B9133114-D92D-455E-8DCB-A9C93FA88572}" type="slidenum">
              <a:rPr lang="en-IN" smtClean="0"/>
              <a:t>16</a:t>
            </a:fld>
            <a:endParaRPr lang="en-IN"/>
          </a:p>
        </p:txBody>
      </p:sp>
    </p:spTree>
    <p:extLst>
      <p:ext uri="{BB962C8B-B14F-4D97-AF65-F5344CB8AC3E}">
        <p14:creationId xmlns:p14="http://schemas.microsoft.com/office/powerpoint/2010/main" val="115146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133114-D92D-455E-8DCB-A9C93FA88572}" type="slidenum">
              <a:rPr lang="en-IN" smtClean="0"/>
              <a:t>17</a:t>
            </a:fld>
            <a:endParaRPr lang="en-IN"/>
          </a:p>
        </p:txBody>
      </p:sp>
    </p:spTree>
    <p:extLst>
      <p:ext uri="{BB962C8B-B14F-4D97-AF65-F5344CB8AC3E}">
        <p14:creationId xmlns:p14="http://schemas.microsoft.com/office/powerpoint/2010/main" val="2101231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9133114-D92D-455E-8DCB-A9C93FA88572}" type="slidenum">
              <a:rPr lang="en-IN" smtClean="0"/>
              <a:t>18</a:t>
            </a:fld>
            <a:endParaRPr lang="en-IN"/>
          </a:p>
        </p:txBody>
      </p:sp>
    </p:spTree>
    <p:extLst>
      <p:ext uri="{BB962C8B-B14F-4D97-AF65-F5344CB8AC3E}">
        <p14:creationId xmlns:p14="http://schemas.microsoft.com/office/powerpoint/2010/main" val="2459550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a:buNone/>
            </a:pP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B9133114-D92D-455E-8DCB-A9C93FA88572}" type="slidenum">
              <a:rPr lang="en-IN" smtClean="0"/>
              <a:t>2</a:t>
            </a:fld>
            <a:endParaRPr lang="en-IN"/>
          </a:p>
        </p:txBody>
      </p:sp>
    </p:spTree>
    <p:extLst>
      <p:ext uri="{BB962C8B-B14F-4D97-AF65-F5344CB8AC3E}">
        <p14:creationId xmlns:p14="http://schemas.microsoft.com/office/powerpoint/2010/main" val="2487347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ea typeface="Calibri"/>
              <a:cs typeface="Calibri"/>
            </a:endParaRPr>
          </a:p>
        </p:txBody>
      </p:sp>
      <p:sp>
        <p:nvSpPr>
          <p:cNvPr id="4" name="Slide Number Placeholder 3"/>
          <p:cNvSpPr>
            <a:spLocks noGrp="1"/>
          </p:cNvSpPr>
          <p:nvPr>
            <p:ph type="sldNum" sz="quarter" idx="5"/>
          </p:nvPr>
        </p:nvSpPr>
        <p:spPr/>
        <p:txBody>
          <a:bodyPr/>
          <a:lstStyle/>
          <a:p>
            <a:fld id="{B9133114-D92D-455E-8DCB-A9C93FA88572}" type="slidenum">
              <a:rPr lang="en-IN" smtClean="0"/>
              <a:t>3</a:t>
            </a:fld>
            <a:endParaRPr lang="en-IN"/>
          </a:p>
        </p:txBody>
      </p:sp>
    </p:spTree>
    <p:extLst>
      <p:ext uri="{BB962C8B-B14F-4D97-AF65-F5344CB8AC3E}">
        <p14:creationId xmlns:p14="http://schemas.microsoft.com/office/powerpoint/2010/main" val="267095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4000"/>
              </a:lnSpc>
              <a:spcBef>
                <a:spcPts val="1000"/>
              </a:spcBef>
              <a:spcAft>
                <a:spcPts val="200"/>
              </a:spcAft>
              <a:buFont typeface="Arial"/>
              <a:buNone/>
            </a:pPr>
            <a:br>
              <a:rPr lang="en-US">
                <a:cs typeface="+mn-lt"/>
              </a:rPr>
            </a:br>
            <a:br>
              <a:rPr lang="en-US">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B9133114-D92D-455E-8DCB-A9C93FA88572}" type="slidenum">
              <a:rPr lang="en-IN" smtClean="0"/>
              <a:t>4</a:t>
            </a:fld>
            <a:endParaRPr lang="en-IN"/>
          </a:p>
        </p:txBody>
      </p:sp>
    </p:spTree>
    <p:extLst>
      <p:ext uri="{BB962C8B-B14F-4D97-AF65-F5344CB8AC3E}">
        <p14:creationId xmlns:p14="http://schemas.microsoft.com/office/powerpoint/2010/main" val="3450988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B9133114-D92D-455E-8DCB-A9C93FA88572}" type="slidenum">
              <a:rPr lang="en-IN" smtClean="0"/>
              <a:t>5</a:t>
            </a:fld>
            <a:endParaRPr lang="en-IN"/>
          </a:p>
        </p:txBody>
      </p:sp>
    </p:spTree>
    <p:extLst>
      <p:ext uri="{BB962C8B-B14F-4D97-AF65-F5344CB8AC3E}">
        <p14:creationId xmlns:p14="http://schemas.microsoft.com/office/powerpoint/2010/main" val="55016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133114-D92D-455E-8DCB-A9C93FA88572}" type="slidenum">
              <a:rPr lang="en-IN" smtClean="0"/>
              <a:t>7</a:t>
            </a:fld>
            <a:endParaRPr lang="en-IN"/>
          </a:p>
        </p:txBody>
      </p:sp>
    </p:spTree>
    <p:extLst>
      <p:ext uri="{BB962C8B-B14F-4D97-AF65-F5344CB8AC3E}">
        <p14:creationId xmlns:p14="http://schemas.microsoft.com/office/powerpoint/2010/main" val="3067238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B9133114-D92D-455E-8DCB-A9C93FA88572}" type="slidenum">
              <a:rPr lang="en-IN" smtClean="0"/>
              <a:t>9</a:t>
            </a:fld>
            <a:endParaRPr lang="en-IN"/>
          </a:p>
        </p:txBody>
      </p:sp>
    </p:spTree>
    <p:extLst>
      <p:ext uri="{BB962C8B-B14F-4D97-AF65-F5344CB8AC3E}">
        <p14:creationId xmlns:p14="http://schemas.microsoft.com/office/powerpoint/2010/main" val="3120000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B9133114-D92D-455E-8DCB-A9C93FA88572}" type="slidenum">
              <a:rPr lang="en-IN" smtClean="0"/>
              <a:t>11</a:t>
            </a:fld>
            <a:endParaRPr lang="en-IN"/>
          </a:p>
        </p:txBody>
      </p:sp>
    </p:spTree>
    <p:extLst>
      <p:ext uri="{BB962C8B-B14F-4D97-AF65-F5344CB8AC3E}">
        <p14:creationId xmlns:p14="http://schemas.microsoft.com/office/powerpoint/2010/main" val="274610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133114-D92D-455E-8DCB-A9C93FA88572}" type="slidenum">
              <a:rPr lang="en-IN" smtClean="0"/>
              <a:t>12</a:t>
            </a:fld>
            <a:endParaRPr lang="en-IN"/>
          </a:p>
        </p:txBody>
      </p:sp>
    </p:spTree>
    <p:extLst>
      <p:ext uri="{BB962C8B-B14F-4D97-AF65-F5344CB8AC3E}">
        <p14:creationId xmlns:p14="http://schemas.microsoft.com/office/powerpoint/2010/main" val="1899741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C690664-07F2-404B-9972-005BF749544D}" type="datetimeFigureOut">
              <a:rPr lang="en-IN" smtClean="0"/>
              <a:t>06-12-2023</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1F58D4B-38AE-428B-93F2-589E3155C81C}" type="slidenum">
              <a:rPr lang="en-IN" smtClean="0"/>
              <a:t>‹#›</a:t>
            </a:fld>
            <a:endParaRPr lang="en-I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78703238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690664-07F2-404B-9972-005BF749544D}"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F58D4B-38AE-428B-93F2-589E3155C81C}" type="slidenum">
              <a:rPr lang="en-IN" smtClean="0"/>
              <a:t>‹#›</a:t>
            </a:fld>
            <a:endParaRPr lang="en-IN"/>
          </a:p>
        </p:txBody>
      </p:sp>
    </p:spTree>
    <p:extLst>
      <p:ext uri="{BB962C8B-B14F-4D97-AF65-F5344CB8AC3E}">
        <p14:creationId xmlns:p14="http://schemas.microsoft.com/office/powerpoint/2010/main" val="127338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690664-07F2-404B-9972-005BF749544D}"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F58D4B-38AE-428B-93F2-589E3155C81C}" type="slidenum">
              <a:rPr lang="en-IN" smtClean="0"/>
              <a:t>‹#›</a:t>
            </a:fld>
            <a:endParaRPr lang="en-IN"/>
          </a:p>
        </p:txBody>
      </p:sp>
    </p:spTree>
    <p:extLst>
      <p:ext uri="{BB962C8B-B14F-4D97-AF65-F5344CB8AC3E}">
        <p14:creationId xmlns:p14="http://schemas.microsoft.com/office/powerpoint/2010/main" val="1637596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690664-07F2-404B-9972-005BF749544D}" type="datetimeFigureOut">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F58D4B-38AE-428B-93F2-589E3155C81C}" type="slidenum">
              <a:rPr lang="en-IN" smtClean="0"/>
              <a:t>‹#›</a:t>
            </a:fld>
            <a:endParaRPr lang="en-IN"/>
          </a:p>
        </p:txBody>
      </p:sp>
    </p:spTree>
    <p:extLst>
      <p:ext uri="{BB962C8B-B14F-4D97-AF65-F5344CB8AC3E}">
        <p14:creationId xmlns:p14="http://schemas.microsoft.com/office/powerpoint/2010/main" val="199970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C690664-07F2-404B-9972-005BF749544D}" type="datetimeFigureOut">
              <a:rPr lang="en-IN" smtClean="0"/>
              <a:t>06-12-2023</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1F58D4B-38AE-428B-93F2-589E3155C81C}" type="slidenum">
              <a:rPr lang="en-IN" smtClean="0"/>
              <a:t>‹#›</a:t>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35030570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690664-07F2-404B-9972-005BF749544D}" type="datetimeFigureOut">
              <a:rPr lang="en-IN" smtClean="0"/>
              <a:t>06-12-2023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F58D4B-38AE-428B-93F2-589E3155C81C}" type="slidenum">
              <a:rPr lang="en-IN" smtClean="0"/>
              <a:t>‹#›</a:t>
            </a:fld>
            <a:endParaRPr lang="en-IN"/>
          </a:p>
        </p:txBody>
      </p:sp>
    </p:spTree>
    <p:extLst>
      <p:ext uri="{BB962C8B-B14F-4D97-AF65-F5344CB8AC3E}">
        <p14:creationId xmlns:p14="http://schemas.microsoft.com/office/powerpoint/2010/main" val="2364441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690664-07F2-404B-9972-005BF749544D}" type="datetimeFigureOut">
              <a:rPr lang="en-IN" smtClean="0"/>
              <a:t>06-12-2023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1F58D4B-38AE-428B-93F2-589E3155C81C}" type="slidenum">
              <a:rPr lang="en-IN" smtClean="0"/>
              <a:t>‹#›</a:t>
            </a:fld>
            <a:endParaRPr lang="en-IN"/>
          </a:p>
        </p:txBody>
      </p:sp>
    </p:spTree>
    <p:extLst>
      <p:ext uri="{BB962C8B-B14F-4D97-AF65-F5344CB8AC3E}">
        <p14:creationId xmlns:p14="http://schemas.microsoft.com/office/powerpoint/2010/main" val="3036380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690664-07F2-404B-9972-005BF749544D}" type="datetimeFigureOut">
              <a:rPr lang="en-IN" smtClean="0"/>
              <a:t>06-12-2023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F58D4B-38AE-428B-93F2-589E3155C81C}" type="slidenum">
              <a:rPr lang="en-IN" smtClean="0"/>
              <a:t>‹#›</a:t>
            </a:fld>
            <a:endParaRPr lang="en-IN"/>
          </a:p>
        </p:txBody>
      </p:sp>
    </p:spTree>
    <p:extLst>
      <p:ext uri="{BB962C8B-B14F-4D97-AF65-F5344CB8AC3E}">
        <p14:creationId xmlns:p14="http://schemas.microsoft.com/office/powerpoint/2010/main" val="348656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690664-07F2-404B-9972-005BF749544D}" type="datetimeFigureOut">
              <a:rPr lang="en-IN" smtClean="0"/>
              <a:t>06-12-2023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1F58D4B-38AE-428B-93F2-589E3155C81C}" type="slidenum">
              <a:rPr lang="en-IN" smtClean="0"/>
              <a:t>‹#›</a:t>
            </a:fld>
            <a:endParaRPr lang="en-IN"/>
          </a:p>
        </p:txBody>
      </p:sp>
    </p:spTree>
    <p:extLst>
      <p:ext uri="{BB962C8B-B14F-4D97-AF65-F5344CB8AC3E}">
        <p14:creationId xmlns:p14="http://schemas.microsoft.com/office/powerpoint/2010/main" val="1228629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C690664-07F2-404B-9972-005BF749544D}" type="datetimeFigureOut">
              <a:rPr lang="en-IN" smtClean="0"/>
              <a:t>06-12-2023</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1F58D4B-38AE-428B-93F2-589E3155C81C}"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2533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C690664-07F2-404B-9972-005BF749544D}" type="datetimeFigureOut">
              <a:rPr lang="en-IN" smtClean="0"/>
              <a:t>06-12-2023</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1F58D4B-38AE-428B-93F2-589E3155C81C}"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5655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C690664-07F2-404B-9972-005BF749544D}" type="datetimeFigureOut">
              <a:rPr lang="en-IN" smtClean="0"/>
              <a:t>06-12-2023</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1F58D4B-38AE-428B-93F2-589E3155C81C}" type="slidenum">
              <a:rPr lang="en-IN" smtClean="0"/>
              <a:t>‹#›</a:t>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509228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elgarblog.com/2013/10/23/60-things-academic-book-publishers-do-by-francine-osullivan/"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elgarblog.com/2013/10/23/60-things-academic-book-publishers-do-by-francine-osulliva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elgarblog.com/2013/10/23/60-things-academic-book-publishers-do-by-francine-osullivan/"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hyperlink" Target="http://elgarblog.com/2013/10/23/60-things-academic-book-publishers-do-by-francine-osullivan/"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385" y="3429000"/>
            <a:ext cx="8361229" cy="1223379"/>
          </a:xfrm>
        </p:spPr>
        <p:txBody>
          <a:bodyPr/>
          <a:lstStyle/>
          <a:p>
            <a:r>
              <a:rPr lang="en-US" sz="6000"/>
              <a:t>Predicting Student’s Success and Dropout Rates </a:t>
            </a:r>
            <a:endParaRPr lang="en-IN" sz="6000"/>
          </a:p>
        </p:txBody>
      </p:sp>
      <p:sp>
        <p:nvSpPr>
          <p:cNvPr id="4" name="TextBox 3"/>
          <p:cNvSpPr txBox="1"/>
          <p:nvPr/>
        </p:nvSpPr>
        <p:spPr>
          <a:xfrm>
            <a:off x="8678299" y="5092828"/>
            <a:ext cx="2228213" cy="369332"/>
          </a:xfrm>
          <a:prstGeom prst="rect">
            <a:avLst/>
          </a:prstGeom>
          <a:noFill/>
        </p:spPr>
        <p:txBody>
          <a:bodyPr wrap="square" rtlCol="0">
            <a:spAutoFit/>
          </a:bodyPr>
          <a:lstStyle/>
          <a:p>
            <a:r>
              <a:rPr lang="en-IN" b="1"/>
              <a:t>By : Team 4 - Enigma</a:t>
            </a:r>
            <a:endParaRPr lang="en-IN"/>
          </a:p>
        </p:txBody>
      </p:sp>
    </p:spTree>
    <p:extLst>
      <p:ext uri="{BB962C8B-B14F-4D97-AF65-F5344CB8AC3E}">
        <p14:creationId xmlns:p14="http://schemas.microsoft.com/office/powerpoint/2010/main" val="2438835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close-up of a book&#10;&#10;Description automatically generated">
            <a:extLst>
              <a:ext uri="{FF2B5EF4-FFF2-40B4-BE49-F238E27FC236}">
                <a16:creationId xmlns:a16="http://schemas.microsoft.com/office/drawing/2014/main" id="{8663DD94-0307-2059-1EF6-250C5CE216A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112" b="17569"/>
          <a:stretch/>
        </p:blipFill>
        <p:spPr>
          <a:xfrm>
            <a:off x="20" y="-1"/>
            <a:ext cx="12191980" cy="6858000"/>
          </a:xfrm>
          <a:prstGeom prst="rect">
            <a:avLst/>
          </a:prstGeom>
        </p:spPr>
      </p:pic>
      <p:sp>
        <p:nvSpPr>
          <p:cNvPr id="49" name="Rectangle 48">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txBody>
          <a:bodyPr/>
          <a:lstStyle/>
          <a:p>
            <a:endParaRPr lang="en-IN"/>
          </a:p>
        </p:txBody>
      </p:sp>
      <p:sp>
        <p:nvSpPr>
          <p:cNvPr id="2" name="Title 1"/>
          <p:cNvSpPr>
            <a:spLocks noGrp="1"/>
          </p:cNvSpPr>
          <p:nvPr>
            <p:ph type="title"/>
          </p:nvPr>
        </p:nvSpPr>
        <p:spPr>
          <a:xfrm>
            <a:off x="1885959" y="2185352"/>
            <a:ext cx="4891887" cy="1025935"/>
          </a:xfrm>
        </p:spPr>
        <p:txBody>
          <a:bodyPr anchor="ctr">
            <a:normAutofit/>
          </a:bodyPr>
          <a:lstStyle/>
          <a:p>
            <a:pPr marL="177800"/>
            <a:r>
              <a:rPr lang="en-IN" sz="3600"/>
              <a:t>SMART Questions</a:t>
            </a:r>
          </a:p>
        </p:txBody>
      </p:sp>
      <p:sp>
        <p:nvSpPr>
          <p:cNvPr id="3" name="Content Placeholder 2"/>
          <p:cNvSpPr>
            <a:spLocks noGrp="1"/>
          </p:cNvSpPr>
          <p:nvPr>
            <p:ph idx="1"/>
          </p:nvPr>
        </p:nvSpPr>
        <p:spPr>
          <a:xfrm>
            <a:off x="1885959" y="3211287"/>
            <a:ext cx="4891887" cy="2068284"/>
          </a:xfrm>
        </p:spPr>
        <p:txBody>
          <a:bodyPr vert="horz" lIns="91440" tIns="45720" rIns="91440" bIns="45720" rtlCol="0" anchor="t">
            <a:normAutofit/>
          </a:bodyPr>
          <a:lstStyle/>
          <a:p>
            <a:pPr marL="0" indent="0" algn="just">
              <a:buNone/>
            </a:pPr>
            <a:r>
              <a:rPr lang="en-US">
                <a:ea typeface="+mn-lt"/>
                <a:cs typeface="+mn-lt"/>
              </a:rPr>
              <a:t>3. Do factors related to socioeconomic status, like parent’s qualification or access to scholarships, play a role in affecting students' academic performance and completion rates?</a:t>
            </a:r>
            <a:endParaRPr lang="en-US"/>
          </a:p>
        </p:txBody>
      </p:sp>
    </p:spTree>
    <p:extLst>
      <p:ext uri="{BB962C8B-B14F-4D97-AF65-F5344CB8AC3E}">
        <p14:creationId xmlns:p14="http://schemas.microsoft.com/office/powerpoint/2010/main" val="304566815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A1F7F14B-ED51-4057-8897-4FC72CA2B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B548E7A-C9BB-EA5D-EB12-BAF928170C38}"/>
              </a:ext>
            </a:extLst>
          </p:cNvPr>
          <p:cNvSpPr>
            <a:spLocks noGrp="1"/>
          </p:cNvSpPr>
          <p:nvPr>
            <p:ph type="title"/>
          </p:nvPr>
        </p:nvSpPr>
        <p:spPr>
          <a:xfrm>
            <a:off x="631538" y="889603"/>
            <a:ext cx="4018839" cy="701316"/>
          </a:xfrm>
        </p:spPr>
        <p:txBody>
          <a:bodyPr>
            <a:normAutofit/>
          </a:bodyPr>
          <a:lstStyle/>
          <a:p>
            <a:r>
              <a:rPr lang="en-US" sz="4000" dirty="0">
                <a:solidFill>
                  <a:srgbClr val="191B0E"/>
                </a:solidFill>
              </a:rPr>
              <a:t>Solution</a:t>
            </a:r>
          </a:p>
        </p:txBody>
      </p:sp>
      <p:sp>
        <p:nvSpPr>
          <p:cNvPr id="50" name="Content Placeholder 49">
            <a:extLst>
              <a:ext uri="{FF2B5EF4-FFF2-40B4-BE49-F238E27FC236}">
                <a16:creationId xmlns:a16="http://schemas.microsoft.com/office/drawing/2014/main" id="{D8BACAE2-3436-00EA-3B1C-FD8D5C81E872}"/>
              </a:ext>
            </a:extLst>
          </p:cNvPr>
          <p:cNvSpPr>
            <a:spLocks noGrp="1"/>
          </p:cNvSpPr>
          <p:nvPr>
            <p:ph idx="1"/>
          </p:nvPr>
        </p:nvSpPr>
        <p:spPr>
          <a:xfrm>
            <a:off x="640081" y="1921562"/>
            <a:ext cx="4010296" cy="3472543"/>
          </a:xfrm>
        </p:spPr>
        <p:txBody>
          <a:bodyPr>
            <a:normAutofit lnSpcReduction="10000"/>
          </a:bodyPr>
          <a:lstStyle/>
          <a:p>
            <a:pPr>
              <a:buFont typeface="Wingdings" panose="05000000000000000000" pitchFamily="2" charset="2"/>
              <a:buChar char="§"/>
            </a:pPr>
            <a:r>
              <a:rPr lang="en-US" sz="1800" b="0" i="0">
                <a:effectLst/>
                <a:latin typeface="+mj-lt"/>
              </a:rPr>
              <a:t>Two sample t-test suggests that students with scholarships tend to have a slightly higher mean academic performance compared to those without scholarships.</a:t>
            </a:r>
          </a:p>
          <a:p>
            <a:pPr>
              <a:buFont typeface="Wingdings" panose="05000000000000000000" pitchFamily="2" charset="2"/>
              <a:buChar char="§"/>
            </a:pPr>
            <a:r>
              <a:rPr lang="en-US" sz="1800" b="0" i="0">
                <a:effectLst/>
                <a:latin typeface="+mj-lt"/>
              </a:rPr>
              <a:t>The ANOVA results suggest that both mothers' and fathers' qualifications does not have a significant impact on academic performance.</a:t>
            </a:r>
          </a:p>
          <a:p>
            <a:pPr>
              <a:buFont typeface="Wingdings" panose="05000000000000000000" pitchFamily="2" charset="2"/>
              <a:buChar char="§"/>
            </a:pPr>
            <a:r>
              <a:rPr lang="en-US" sz="1800" b="0" i="0">
                <a:effectLst/>
                <a:latin typeface="+mj-lt"/>
              </a:rPr>
              <a:t>The p-value being greater than 0.05 suggests that this difference is statistically insignificant.</a:t>
            </a:r>
          </a:p>
          <a:p>
            <a:pPr>
              <a:buFont typeface="Wingdings" panose="05000000000000000000" pitchFamily="2" charset="2"/>
              <a:buChar char="§"/>
            </a:pPr>
            <a:endParaRPr lang="en-US" sz="1600" b="1">
              <a:solidFill>
                <a:srgbClr val="191B0E"/>
              </a:solidFill>
            </a:endParaRPr>
          </a:p>
          <a:p>
            <a:pPr>
              <a:buFont typeface="Wingdings" panose="05000000000000000000" pitchFamily="2" charset="2"/>
              <a:buChar char="§"/>
            </a:pPr>
            <a:endParaRPr lang="en-US" sz="1600">
              <a:solidFill>
                <a:srgbClr val="191B0E"/>
              </a:solidFill>
            </a:endParaRPr>
          </a:p>
        </p:txBody>
      </p:sp>
      <p:sp>
        <p:nvSpPr>
          <p:cNvPr id="62" name="Rectangle 61">
            <a:extLst>
              <a:ext uri="{FF2B5EF4-FFF2-40B4-BE49-F238E27FC236}">
                <a16:creationId xmlns:a16="http://schemas.microsoft.com/office/drawing/2014/main" id="{09CB4F78-37FA-4A6C-B624-E7F7D6916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a:extLst>
              <a:ext uri="{FF2B5EF4-FFF2-40B4-BE49-F238E27FC236}">
                <a16:creationId xmlns:a16="http://schemas.microsoft.com/office/drawing/2014/main" id="{AED4FD09-DD86-652E-183A-B13BB391C996}"/>
              </a:ext>
            </a:extLst>
          </p:cNvPr>
          <p:cNvPicPr>
            <a:picLocks noChangeAspect="1"/>
          </p:cNvPicPr>
          <p:nvPr/>
        </p:nvPicPr>
        <p:blipFill>
          <a:blip r:embed="rId3"/>
          <a:stretch>
            <a:fillRect/>
          </a:stretch>
        </p:blipFill>
        <p:spPr>
          <a:xfrm>
            <a:off x="5829341" y="1708062"/>
            <a:ext cx="6034374" cy="3441875"/>
          </a:xfrm>
          <a:prstGeom prst="rect">
            <a:avLst/>
          </a:prstGeom>
        </p:spPr>
      </p:pic>
    </p:spTree>
    <p:extLst>
      <p:ext uri="{BB962C8B-B14F-4D97-AF65-F5344CB8AC3E}">
        <p14:creationId xmlns:p14="http://schemas.microsoft.com/office/powerpoint/2010/main" val="2675027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close-up of a book&#10;&#10;Description automatically generated">
            <a:extLst>
              <a:ext uri="{FF2B5EF4-FFF2-40B4-BE49-F238E27FC236}">
                <a16:creationId xmlns:a16="http://schemas.microsoft.com/office/drawing/2014/main" id="{8663DD94-0307-2059-1EF6-250C5CE216A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5112" b="17569"/>
          <a:stretch/>
        </p:blipFill>
        <p:spPr>
          <a:xfrm>
            <a:off x="20" y="-1"/>
            <a:ext cx="12191980" cy="6858000"/>
          </a:xfrm>
          <a:prstGeom prst="rect">
            <a:avLst/>
          </a:prstGeom>
        </p:spPr>
      </p:pic>
      <p:sp>
        <p:nvSpPr>
          <p:cNvPr id="49" name="Rectangle 48">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txBody>
          <a:bodyPr/>
          <a:lstStyle/>
          <a:p>
            <a:endParaRPr lang="en-IN"/>
          </a:p>
        </p:txBody>
      </p:sp>
      <p:sp>
        <p:nvSpPr>
          <p:cNvPr id="2" name="Title 1"/>
          <p:cNvSpPr>
            <a:spLocks noGrp="1"/>
          </p:cNvSpPr>
          <p:nvPr>
            <p:ph type="title"/>
          </p:nvPr>
        </p:nvSpPr>
        <p:spPr>
          <a:xfrm>
            <a:off x="1885959" y="2185352"/>
            <a:ext cx="4891887" cy="1025935"/>
          </a:xfrm>
        </p:spPr>
        <p:txBody>
          <a:bodyPr anchor="ctr">
            <a:normAutofit/>
          </a:bodyPr>
          <a:lstStyle/>
          <a:p>
            <a:pPr marL="177800"/>
            <a:r>
              <a:rPr lang="en-IN" sz="3600"/>
              <a:t>SMART Questions</a:t>
            </a:r>
          </a:p>
        </p:txBody>
      </p:sp>
      <p:sp>
        <p:nvSpPr>
          <p:cNvPr id="3" name="Content Placeholder 2"/>
          <p:cNvSpPr>
            <a:spLocks noGrp="1"/>
          </p:cNvSpPr>
          <p:nvPr>
            <p:ph idx="1"/>
          </p:nvPr>
        </p:nvSpPr>
        <p:spPr>
          <a:xfrm>
            <a:off x="1885959" y="3211287"/>
            <a:ext cx="4891887" cy="2068284"/>
          </a:xfrm>
        </p:spPr>
        <p:txBody>
          <a:bodyPr vert="horz" lIns="91440" tIns="45720" rIns="91440" bIns="45720" rtlCol="0" anchor="t">
            <a:normAutofit/>
          </a:bodyPr>
          <a:lstStyle/>
          <a:p>
            <a:pPr marL="0" indent="0" algn="just">
              <a:buNone/>
            </a:pPr>
            <a:r>
              <a:rPr lang="en-US">
                <a:ea typeface="+mn-lt"/>
                <a:cs typeface="+mn-lt"/>
              </a:rPr>
              <a:t>4. Which demographic attributes, such as age, gender, or nationality, influence the academic success or failure more?</a:t>
            </a:r>
            <a:endParaRPr lang="en-US"/>
          </a:p>
        </p:txBody>
      </p:sp>
    </p:spTree>
    <p:extLst>
      <p:ext uri="{BB962C8B-B14F-4D97-AF65-F5344CB8AC3E}">
        <p14:creationId xmlns:p14="http://schemas.microsoft.com/office/powerpoint/2010/main" val="36318449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1F7F14B-ED51-4057-8897-4FC72CA2B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50" name="Content Placeholder 49">
            <a:extLst>
              <a:ext uri="{FF2B5EF4-FFF2-40B4-BE49-F238E27FC236}">
                <a16:creationId xmlns:a16="http://schemas.microsoft.com/office/drawing/2014/main" id="{D8BACAE2-3436-00EA-3B1C-FD8D5C81E872}"/>
              </a:ext>
            </a:extLst>
          </p:cNvPr>
          <p:cNvSpPr>
            <a:spLocks noGrp="1"/>
          </p:cNvSpPr>
          <p:nvPr>
            <p:ph idx="1"/>
          </p:nvPr>
        </p:nvSpPr>
        <p:spPr>
          <a:xfrm>
            <a:off x="640081" y="2764971"/>
            <a:ext cx="4010296" cy="3472543"/>
          </a:xfrm>
        </p:spPr>
        <p:txBody>
          <a:bodyPr>
            <a:normAutofit/>
          </a:bodyPr>
          <a:lstStyle/>
          <a:p>
            <a:pPr>
              <a:buFont typeface="Wingdings" panose="05000000000000000000" pitchFamily="2" charset="2"/>
              <a:buChar char="§"/>
            </a:pPr>
            <a:endParaRPr lang="en-US" sz="1500" b="1">
              <a:solidFill>
                <a:srgbClr val="191B0E"/>
              </a:solidFill>
            </a:endParaRPr>
          </a:p>
          <a:p>
            <a:pPr>
              <a:buFont typeface="Wingdings" panose="05000000000000000000" pitchFamily="2" charset="2"/>
              <a:buChar char="§"/>
            </a:pPr>
            <a:endParaRPr lang="en-US" sz="1500">
              <a:solidFill>
                <a:srgbClr val="191B0E"/>
              </a:solidFill>
            </a:endParaRPr>
          </a:p>
        </p:txBody>
      </p:sp>
      <p:sp>
        <p:nvSpPr>
          <p:cNvPr id="74" name="Rectangle 73">
            <a:extLst>
              <a:ext uri="{FF2B5EF4-FFF2-40B4-BE49-F238E27FC236}">
                <a16:creationId xmlns:a16="http://schemas.microsoft.com/office/drawing/2014/main" id="{09CB4F78-37FA-4A6C-B624-E7F7D6916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Picture 3">
            <a:extLst>
              <a:ext uri="{FF2B5EF4-FFF2-40B4-BE49-F238E27FC236}">
                <a16:creationId xmlns:a16="http://schemas.microsoft.com/office/drawing/2014/main" id="{157713F4-5E5B-DA83-23AD-FD6AB82683F2}"/>
              </a:ext>
            </a:extLst>
          </p:cNvPr>
          <p:cNvPicPr>
            <a:picLocks noChangeAspect="1"/>
          </p:cNvPicPr>
          <p:nvPr/>
        </p:nvPicPr>
        <p:blipFill>
          <a:blip r:embed="rId3"/>
          <a:stretch>
            <a:fillRect/>
          </a:stretch>
        </p:blipFill>
        <p:spPr>
          <a:xfrm>
            <a:off x="6167683" y="1775432"/>
            <a:ext cx="5384074" cy="3315802"/>
          </a:xfrm>
          <a:prstGeom prst="rect">
            <a:avLst/>
          </a:prstGeom>
        </p:spPr>
      </p:pic>
      <p:sp>
        <p:nvSpPr>
          <p:cNvPr id="5" name="Title 1">
            <a:extLst>
              <a:ext uri="{FF2B5EF4-FFF2-40B4-BE49-F238E27FC236}">
                <a16:creationId xmlns:a16="http://schemas.microsoft.com/office/drawing/2014/main" id="{D05058F4-1F77-BA1D-F438-7E908740E487}"/>
              </a:ext>
            </a:extLst>
          </p:cNvPr>
          <p:cNvSpPr>
            <a:spLocks noGrp="1"/>
          </p:cNvSpPr>
          <p:nvPr>
            <p:ph type="title"/>
          </p:nvPr>
        </p:nvSpPr>
        <p:spPr>
          <a:xfrm>
            <a:off x="631538" y="889603"/>
            <a:ext cx="4018839" cy="701316"/>
          </a:xfrm>
        </p:spPr>
        <p:txBody>
          <a:bodyPr>
            <a:normAutofit/>
          </a:bodyPr>
          <a:lstStyle/>
          <a:p>
            <a:r>
              <a:rPr lang="en-US" sz="4000" dirty="0">
                <a:solidFill>
                  <a:srgbClr val="191B0E"/>
                </a:solidFill>
              </a:rPr>
              <a:t>Solution</a:t>
            </a:r>
          </a:p>
        </p:txBody>
      </p:sp>
    </p:spTree>
    <p:extLst>
      <p:ext uri="{BB962C8B-B14F-4D97-AF65-F5344CB8AC3E}">
        <p14:creationId xmlns:p14="http://schemas.microsoft.com/office/powerpoint/2010/main" val="1762759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CDD3F-17C6-408E-6D82-97FC55CBC89B}"/>
              </a:ext>
            </a:extLst>
          </p:cNvPr>
          <p:cNvSpPr>
            <a:spLocks noGrp="1"/>
          </p:cNvSpPr>
          <p:nvPr>
            <p:ph type="title"/>
          </p:nvPr>
        </p:nvSpPr>
        <p:spPr>
          <a:xfrm>
            <a:off x="8471424" y="1110882"/>
            <a:ext cx="3053039" cy="1060817"/>
          </a:xfrm>
        </p:spPr>
        <p:txBody>
          <a:bodyPr anchor="b">
            <a:normAutofit/>
          </a:bodyPr>
          <a:lstStyle/>
          <a:p>
            <a:r>
              <a:rPr lang="en-US" sz="2800"/>
              <a:t>Logistic Regression</a:t>
            </a:r>
            <a:endParaRPr lang="en-IN" sz="2800"/>
          </a:p>
        </p:txBody>
      </p:sp>
      <p:sp>
        <p:nvSpPr>
          <p:cNvPr id="3" name="Content Placeholder 2">
            <a:extLst>
              <a:ext uri="{FF2B5EF4-FFF2-40B4-BE49-F238E27FC236}">
                <a16:creationId xmlns:a16="http://schemas.microsoft.com/office/drawing/2014/main" id="{F0F6F154-C6FC-C2D6-11D6-15DB7CAF5C9D}"/>
              </a:ext>
            </a:extLst>
          </p:cNvPr>
          <p:cNvSpPr>
            <a:spLocks noGrp="1"/>
          </p:cNvSpPr>
          <p:nvPr>
            <p:ph idx="1"/>
          </p:nvPr>
        </p:nvSpPr>
        <p:spPr>
          <a:xfrm>
            <a:off x="8471423" y="2286000"/>
            <a:ext cx="3053039" cy="3931920"/>
          </a:xfrm>
        </p:spPr>
        <p:txBody>
          <a:bodyPr>
            <a:normAutofit/>
          </a:bodyPr>
          <a:lstStyle/>
          <a:p>
            <a:pPr algn="l"/>
            <a:r>
              <a:rPr lang="en-US" sz="1600" dirty="0"/>
              <a:t>Precision: 74.8% </a:t>
            </a:r>
          </a:p>
          <a:p>
            <a:pPr algn="l"/>
            <a:r>
              <a:rPr lang="en-US" sz="1600" dirty="0"/>
              <a:t>Recall: 98% </a:t>
            </a:r>
          </a:p>
          <a:p>
            <a:pPr algn="l"/>
            <a:r>
              <a:rPr lang="en-US" sz="1600" dirty="0"/>
              <a:t>Accuracy: 73.7% </a:t>
            </a:r>
          </a:p>
          <a:p>
            <a:pPr algn="l"/>
            <a:r>
              <a:rPr lang="en-US" sz="1600" dirty="0"/>
              <a:t>F1 Score: 84.8%</a:t>
            </a:r>
            <a:endParaRPr lang="en-IN" sz="1600" dirty="0"/>
          </a:p>
          <a:p>
            <a:endParaRPr lang="en-IN" sz="1600" dirty="0"/>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pic>
        <p:nvPicPr>
          <p:cNvPr id="7" name="Picture 6">
            <a:extLst>
              <a:ext uri="{FF2B5EF4-FFF2-40B4-BE49-F238E27FC236}">
                <a16:creationId xmlns:a16="http://schemas.microsoft.com/office/drawing/2014/main" id="{D615C9D5-210B-47F6-D96C-55D410133D36}"/>
              </a:ext>
            </a:extLst>
          </p:cNvPr>
          <p:cNvPicPr>
            <a:picLocks noChangeAspect="1"/>
          </p:cNvPicPr>
          <p:nvPr/>
        </p:nvPicPr>
        <p:blipFill>
          <a:blip r:embed="rId3"/>
          <a:stretch>
            <a:fillRect/>
          </a:stretch>
        </p:blipFill>
        <p:spPr>
          <a:xfrm>
            <a:off x="514613" y="520494"/>
            <a:ext cx="6299142" cy="3531011"/>
          </a:xfrm>
          <a:prstGeom prst="rect">
            <a:avLst/>
          </a:prstGeom>
        </p:spPr>
      </p:pic>
      <p:sp>
        <p:nvSpPr>
          <p:cNvPr id="6" name="TextBox 5">
            <a:extLst>
              <a:ext uri="{FF2B5EF4-FFF2-40B4-BE49-F238E27FC236}">
                <a16:creationId xmlns:a16="http://schemas.microsoft.com/office/drawing/2014/main" id="{7562D54C-A99E-5D2A-41E0-B7EE41E5940F}"/>
              </a:ext>
            </a:extLst>
          </p:cNvPr>
          <p:cNvSpPr txBox="1"/>
          <p:nvPr/>
        </p:nvSpPr>
        <p:spPr>
          <a:xfrm>
            <a:off x="514613" y="4315061"/>
            <a:ext cx="7921464" cy="2308324"/>
          </a:xfrm>
          <a:prstGeom prst="rect">
            <a:avLst/>
          </a:prstGeom>
          <a:noFill/>
        </p:spPr>
        <p:txBody>
          <a:bodyPr wrap="square">
            <a:spAutoFit/>
          </a:bodyPr>
          <a:lstStyle/>
          <a:p>
            <a:r>
              <a:rPr lang="en-IN" dirty="0"/>
              <a:t>1. High Dropout Recall: Logistic regression excels with a 98% recall in identifying true dropouts.</a:t>
            </a:r>
          </a:p>
          <a:p>
            <a:endParaRPr lang="en-IN" dirty="0"/>
          </a:p>
          <a:p>
            <a:r>
              <a:rPr lang="en-IN" dirty="0"/>
              <a:t>2. Precision Insight: Precision at 74.8% signals a scope for improvement, revealing potential false positives.</a:t>
            </a:r>
          </a:p>
          <a:p>
            <a:endParaRPr lang="en-IN" dirty="0"/>
          </a:p>
          <a:p>
            <a:r>
              <a:rPr lang="en-IN" dirty="0"/>
              <a:t>3. Accuracy &amp; Imbalance Impact: With 73.7% accuracy, the model's performance is influenced by class imbalance, especially in positive predictions.</a:t>
            </a:r>
          </a:p>
        </p:txBody>
      </p:sp>
    </p:spTree>
    <p:extLst>
      <p:ext uri="{BB962C8B-B14F-4D97-AF65-F5344CB8AC3E}">
        <p14:creationId xmlns:p14="http://schemas.microsoft.com/office/powerpoint/2010/main" val="924793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CDD3F-17C6-408E-6D82-97FC55CBC89B}"/>
              </a:ext>
            </a:extLst>
          </p:cNvPr>
          <p:cNvSpPr>
            <a:spLocks noGrp="1"/>
          </p:cNvSpPr>
          <p:nvPr>
            <p:ph type="title"/>
          </p:nvPr>
        </p:nvSpPr>
        <p:spPr>
          <a:xfrm>
            <a:off x="8471424" y="1110882"/>
            <a:ext cx="3053039" cy="1060817"/>
          </a:xfrm>
        </p:spPr>
        <p:txBody>
          <a:bodyPr anchor="b">
            <a:normAutofit/>
          </a:bodyPr>
          <a:lstStyle/>
          <a:p>
            <a:r>
              <a:rPr lang="en-US" sz="2800"/>
              <a:t>KNN Classifier</a:t>
            </a:r>
            <a:endParaRPr lang="en-IN" sz="2800"/>
          </a:p>
        </p:txBody>
      </p:sp>
      <p:sp>
        <p:nvSpPr>
          <p:cNvPr id="3" name="Content Placeholder 2">
            <a:extLst>
              <a:ext uri="{FF2B5EF4-FFF2-40B4-BE49-F238E27FC236}">
                <a16:creationId xmlns:a16="http://schemas.microsoft.com/office/drawing/2014/main" id="{F0F6F154-C6FC-C2D6-11D6-15DB7CAF5C9D}"/>
              </a:ext>
            </a:extLst>
          </p:cNvPr>
          <p:cNvSpPr>
            <a:spLocks noGrp="1"/>
          </p:cNvSpPr>
          <p:nvPr>
            <p:ph idx="1"/>
          </p:nvPr>
        </p:nvSpPr>
        <p:spPr>
          <a:xfrm>
            <a:off x="8471423" y="2286000"/>
            <a:ext cx="3053039" cy="3931920"/>
          </a:xfrm>
        </p:spPr>
        <p:txBody>
          <a:bodyPr>
            <a:normAutofit/>
          </a:bodyPr>
          <a:lstStyle/>
          <a:p>
            <a:pPr algn="l"/>
            <a:r>
              <a:rPr lang="en-US" sz="1600"/>
              <a:t>Precision: 80.8% </a:t>
            </a:r>
          </a:p>
          <a:p>
            <a:pPr algn="l"/>
            <a:r>
              <a:rPr lang="en-US" sz="1600"/>
              <a:t>Recall: 93.6% </a:t>
            </a:r>
          </a:p>
          <a:p>
            <a:pPr algn="l"/>
            <a:r>
              <a:rPr lang="en-US" sz="1600"/>
              <a:t>Accuracy: 78.5% </a:t>
            </a:r>
          </a:p>
          <a:p>
            <a:pPr algn="l"/>
            <a:r>
              <a:rPr lang="en-US" sz="1600"/>
              <a:t>F1 Score: 86.7%</a:t>
            </a:r>
            <a:endParaRPr lang="en-IN" sz="1600"/>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pic>
        <p:nvPicPr>
          <p:cNvPr id="6" name="Picture 5">
            <a:extLst>
              <a:ext uri="{FF2B5EF4-FFF2-40B4-BE49-F238E27FC236}">
                <a16:creationId xmlns:a16="http://schemas.microsoft.com/office/drawing/2014/main" id="{A32BBDC9-BFC3-CA75-FA0E-CDFAB9D92808}"/>
              </a:ext>
            </a:extLst>
          </p:cNvPr>
          <p:cNvPicPr>
            <a:picLocks noChangeAspect="1"/>
          </p:cNvPicPr>
          <p:nvPr/>
        </p:nvPicPr>
        <p:blipFill>
          <a:blip r:embed="rId3"/>
          <a:stretch>
            <a:fillRect/>
          </a:stretch>
        </p:blipFill>
        <p:spPr>
          <a:xfrm>
            <a:off x="420477" y="680334"/>
            <a:ext cx="7142480" cy="3211332"/>
          </a:xfrm>
          <a:prstGeom prst="rect">
            <a:avLst/>
          </a:prstGeom>
        </p:spPr>
      </p:pic>
      <p:sp>
        <p:nvSpPr>
          <p:cNvPr id="7" name="TextBox 6">
            <a:extLst>
              <a:ext uri="{FF2B5EF4-FFF2-40B4-BE49-F238E27FC236}">
                <a16:creationId xmlns:a16="http://schemas.microsoft.com/office/drawing/2014/main" id="{AC00F371-C715-146D-6336-9D0AAB02FDCA}"/>
              </a:ext>
            </a:extLst>
          </p:cNvPr>
          <p:cNvSpPr txBox="1"/>
          <p:nvPr/>
        </p:nvSpPr>
        <p:spPr>
          <a:xfrm>
            <a:off x="420477" y="4251960"/>
            <a:ext cx="7973961" cy="2308324"/>
          </a:xfrm>
          <a:prstGeom prst="rect">
            <a:avLst/>
          </a:prstGeom>
          <a:noFill/>
        </p:spPr>
        <p:txBody>
          <a:bodyPr wrap="square">
            <a:spAutoFit/>
          </a:bodyPr>
          <a:lstStyle/>
          <a:p>
            <a:r>
              <a:rPr lang="en-IN" dirty="0"/>
              <a:t>1. Balanced Precision/Recall: KNN achieves 80.8% precision and 93.6% recall, finding a solid balance.</a:t>
            </a:r>
          </a:p>
          <a:p>
            <a:endParaRPr lang="en-IN" dirty="0"/>
          </a:p>
          <a:p>
            <a:r>
              <a:rPr lang="en-IN" dirty="0"/>
              <a:t>2. Moderate Accuracy: With 78.5% accuracy and 32.9% sensitivity, there's room for precision improvement.</a:t>
            </a:r>
          </a:p>
          <a:p>
            <a:endParaRPr lang="en-IN" dirty="0"/>
          </a:p>
          <a:p>
            <a:r>
              <a:rPr lang="en-IN" dirty="0"/>
              <a:t>3. Imbalance Impact: Class distribution affects metrics, urging nuanced evaluation for imbalanced data challenges.</a:t>
            </a:r>
          </a:p>
        </p:txBody>
      </p:sp>
    </p:spTree>
    <p:extLst>
      <p:ext uri="{BB962C8B-B14F-4D97-AF65-F5344CB8AC3E}">
        <p14:creationId xmlns:p14="http://schemas.microsoft.com/office/powerpoint/2010/main" val="1776372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F782591-1DBF-3ADC-8281-326C466960D5}"/>
              </a:ext>
            </a:extLst>
          </p:cNvPr>
          <p:cNvSpPr txBox="1"/>
          <p:nvPr/>
        </p:nvSpPr>
        <p:spPr>
          <a:xfrm>
            <a:off x="8471424" y="1110882"/>
            <a:ext cx="3053039" cy="1060817"/>
          </a:xfrm>
          <a:prstGeom prst="rect">
            <a:avLst/>
          </a:prstGeom>
        </p:spPr>
        <p:txBody>
          <a:bodyPr vert="horz" lIns="91440" tIns="45720" rIns="91440" bIns="45720" rtlCol="0" anchor="b">
            <a:normAutofit/>
          </a:bodyPr>
          <a:lstStyle/>
          <a:p>
            <a:pPr>
              <a:lnSpc>
                <a:spcPct val="89000"/>
              </a:lnSpc>
              <a:spcBef>
                <a:spcPct val="0"/>
              </a:spcBef>
              <a:spcAft>
                <a:spcPts val="600"/>
              </a:spcAft>
            </a:pPr>
            <a:r>
              <a:rPr lang="en-US" sz="2800">
                <a:solidFill>
                  <a:schemeClr val="tx2"/>
                </a:solidFill>
                <a:latin typeface="+mj-lt"/>
                <a:ea typeface="+mj-ea"/>
                <a:cs typeface="+mj-cs"/>
              </a:rPr>
              <a:t>Random Forest </a:t>
            </a:r>
          </a:p>
        </p:txBody>
      </p:sp>
      <p:sp>
        <p:nvSpPr>
          <p:cNvPr id="33" name="Content Placeholder 32">
            <a:extLst>
              <a:ext uri="{FF2B5EF4-FFF2-40B4-BE49-F238E27FC236}">
                <a16:creationId xmlns:a16="http://schemas.microsoft.com/office/drawing/2014/main" id="{55FEAB2E-D2C4-4998-5094-2A46871CE28C}"/>
              </a:ext>
            </a:extLst>
          </p:cNvPr>
          <p:cNvSpPr>
            <a:spLocks noGrp="1"/>
          </p:cNvSpPr>
          <p:nvPr>
            <p:ph idx="1"/>
          </p:nvPr>
        </p:nvSpPr>
        <p:spPr>
          <a:xfrm>
            <a:off x="8471423" y="2286000"/>
            <a:ext cx="3053039" cy="3931920"/>
          </a:xfrm>
        </p:spPr>
        <p:txBody>
          <a:bodyPr vert="horz" lIns="91440" tIns="45720" rIns="91440" bIns="45720" rtlCol="0">
            <a:normAutofit/>
          </a:bodyPr>
          <a:lstStyle/>
          <a:p>
            <a:pPr algn="l"/>
            <a:r>
              <a:rPr lang="en-US" sz="1600"/>
              <a:t>Precision: 87.3% </a:t>
            </a:r>
          </a:p>
          <a:p>
            <a:pPr algn="l"/>
            <a:r>
              <a:rPr lang="en-US" sz="1600"/>
              <a:t>Recall: 94.9% </a:t>
            </a:r>
          </a:p>
          <a:p>
            <a:pPr algn="l"/>
            <a:r>
              <a:rPr lang="en-US" sz="1600"/>
              <a:t>Accuracy: 85.8% </a:t>
            </a:r>
          </a:p>
          <a:p>
            <a:pPr algn="l"/>
            <a:r>
              <a:rPr lang="en-US" sz="1600"/>
              <a:t>F1 Score: 91%</a:t>
            </a:r>
            <a:endParaRPr lang="en-IN" sz="1600"/>
          </a:p>
          <a:p>
            <a:endParaRPr lang="en-US" sz="1600"/>
          </a:p>
        </p:txBody>
      </p:sp>
      <p:sp>
        <p:nvSpPr>
          <p:cNvPr id="38"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sp>
        <p:nvSpPr>
          <p:cNvPr id="9" name="TextBox 8">
            <a:extLst>
              <a:ext uri="{FF2B5EF4-FFF2-40B4-BE49-F238E27FC236}">
                <a16:creationId xmlns:a16="http://schemas.microsoft.com/office/drawing/2014/main" id="{CCEC7789-2016-D51A-4BF7-5E48CE3FCBB1}"/>
              </a:ext>
            </a:extLst>
          </p:cNvPr>
          <p:cNvSpPr txBox="1"/>
          <p:nvPr/>
        </p:nvSpPr>
        <p:spPr>
          <a:xfrm>
            <a:off x="8471423" y="2286000"/>
            <a:ext cx="3053039" cy="3931920"/>
          </a:xfrm>
          <a:prstGeom prst="rect">
            <a:avLst/>
          </a:prstGeom>
        </p:spPr>
        <p:txBody>
          <a:bodyPr vert="horz" lIns="91440" tIns="45720" rIns="91440" bIns="45720" rtlCol="0">
            <a:normAutofit/>
          </a:bodyPr>
          <a:lstStyle/>
          <a:p>
            <a:pPr marL="384048" indent="-384048">
              <a:lnSpc>
                <a:spcPct val="94000"/>
              </a:lnSpc>
              <a:spcAft>
                <a:spcPts val="200"/>
              </a:spcAft>
              <a:buFont typeface="Franklin Gothic Book" panose="020B0503020102020204" pitchFamily="34" charset="0"/>
              <a:buChar char="•"/>
            </a:pPr>
            <a:endParaRPr lang="en-US" sz="1600" b="0" i="0">
              <a:solidFill>
                <a:schemeClr val="tx2"/>
              </a:solidFill>
              <a:effectLst/>
            </a:endParaRPr>
          </a:p>
        </p:txBody>
      </p:sp>
      <p:pic>
        <p:nvPicPr>
          <p:cNvPr id="13" name="Content Placeholder 4" descr="A chart of a diagram&#10;&#10;Description automatically generated with medium confidence">
            <a:extLst>
              <a:ext uri="{FF2B5EF4-FFF2-40B4-BE49-F238E27FC236}">
                <a16:creationId xmlns:a16="http://schemas.microsoft.com/office/drawing/2014/main" id="{33361720-4044-BB11-CCD6-138689AAAAB6}"/>
              </a:ext>
            </a:extLst>
          </p:cNvPr>
          <p:cNvPicPr>
            <a:picLocks noChangeAspect="1"/>
          </p:cNvPicPr>
          <p:nvPr/>
        </p:nvPicPr>
        <p:blipFill>
          <a:blip r:embed="rId3"/>
          <a:stretch>
            <a:fillRect/>
          </a:stretch>
        </p:blipFill>
        <p:spPr>
          <a:xfrm>
            <a:off x="830646" y="485183"/>
            <a:ext cx="6322142" cy="2943817"/>
          </a:xfrm>
          <a:prstGeom prst="rect">
            <a:avLst/>
          </a:prstGeom>
        </p:spPr>
      </p:pic>
      <p:sp>
        <p:nvSpPr>
          <p:cNvPr id="4" name="TextBox 3">
            <a:extLst>
              <a:ext uri="{FF2B5EF4-FFF2-40B4-BE49-F238E27FC236}">
                <a16:creationId xmlns:a16="http://schemas.microsoft.com/office/drawing/2014/main" id="{AD61D827-E9C1-5898-68F1-F35945E4C24F}"/>
              </a:ext>
            </a:extLst>
          </p:cNvPr>
          <p:cNvSpPr txBox="1"/>
          <p:nvPr/>
        </p:nvSpPr>
        <p:spPr>
          <a:xfrm>
            <a:off x="830645" y="3712805"/>
            <a:ext cx="6818851" cy="2308324"/>
          </a:xfrm>
          <a:prstGeom prst="rect">
            <a:avLst/>
          </a:prstGeom>
          <a:noFill/>
        </p:spPr>
        <p:txBody>
          <a:bodyPr wrap="square">
            <a:spAutoFit/>
          </a:bodyPr>
          <a:lstStyle/>
          <a:p>
            <a:r>
              <a:rPr lang="en-IN" dirty="0"/>
              <a:t>1. Precision and Recall: Random Forest excels with 87.3% precision and 94.9% recall, ensuring accurate identification.</a:t>
            </a:r>
          </a:p>
          <a:p>
            <a:endParaRPr lang="en-IN" dirty="0"/>
          </a:p>
          <a:p>
            <a:r>
              <a:rPr lang="en-IN" dirty="0"/>
              <a:t>2. Overall Accuracy: Achieving 85.8% accuracy, the model reliably predicts both dropout and non-dropout cases.</a:t>
            </a:r>
          </a:p>
          <a:p>
            <a:endParaRPr lang="en-IN" dirty="0"/>
          </a:p>
          <a:p>
            <a:r>
              <a:rPr lang="en-IN" dirty="0"/>
              <a:t>3. Balanced Metrics: With 76.6% balanced accuracy, it handles class imbalances adeptly.</a:t>
            </a:r>
          </a:p>
        </p:txBody>
      </p:sp>
    </p:spTree>
    <p:extLst>
      <p:ext uri="{BB962C8B-B14F-4D97-AF65-F5344CB8AC3E}">
        <p14:creationId xmlns:p14="http://schemas.microsoft.com/office/powerpoint/2010/main" val="2288643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CDD3F-17C6-408E-6D82-97FC55CBC89B}"/>
              </a:ext>
            </a:extLst>
          </p:cNvPr>
          <p:cNvSpPr>
            <a:spLocks noGrp="1"/>
          </p:cNvSpPr>
          <p:nvPr>
            <p:ph type="title"/>
          </p:nvPr>
        </p:nvSpPr>
        <p:spPr>
          <a:xfrm>
            <a:off x="8471424" y="1110882"/>
            <a:ext cx="3053039" cy="1060817"/>
          </a:xfrm>
        </p:spPr>
        <p:txBody>
          <a:bodyPr anchor="b">
            <a:normAutofit/>
          </a:bodyPr>
          <a:lstStyle/>
          <a:p>
            <a:r>
              <a:rPr lang="en-US" sz="2800"/>
              <a:t>Support vector Classifier</a:t>
            </a:r>
            <a:endParaRPr lang="en-IN" sz="2800"/>
          </a:p>
        </p:txBody>
      </p:sp>
      <p:sp>
        <p:nvSpPr>
          <p:cNvPr id="3" name="Content Placeholder 2">
            <a:extLst>
              <a:ext uri="{FF2B5EF4-FFF2-40B4-BE49-F238E27FC236}">
                <a16:creationId xmlns:a16="http://schemas.microsoft.com/office/drawing/2014/main" id="{F0F6F154-C6FC-C2D6-11D6-15DB7CAF5C9D}"/>
              </a:ext>
            </a:extLst>
          </p:cNvPr>
          <p:cNvSpPr>
            <a:spLocks noGrp="1"/>
          </p:cNvSpPr>
          <p:nvPr>
            <p:ph idx="1"/>
          </p:nvPr>
        </p:nvSpPr>
        <p:spPr>
          <a:xfrm>
            <a:off x="8471423" y="2286000"/>
            <a:ext cx="3053039" cy="3931920"/>
          </a:xfrm>
        </p:spPr>
        <p:txBody>
          <a:bodyPr>
            <a:normAutofit/>
          </a:bodyPr>
          <a:lstStyle/>
          <a:p>
            <a:pPr algn="l"/>
            <a:r>
              <a:rPr lang="en-IN" sz="1400" b="1" i="0">
                <a:solidFill>
                  <a:srgbClr val="374151"/>
                </a:solidFill>
                <a:effectLst/>
                <a:latin typeface="Söhne"/>
              </a:rPr>
              <a:t>Classification Metrics:</a:t>
            </a:r>
            <a:endParaRPr lang="en-IN" sz="1400" b="0" i="0">
              <a:solidFill>
                <a:srgbClr val="374151"/>
              </a:solidFill>
              <a:effectLst/>
              <a:latin typeface="Söhne"/>
            </a:endParaRPr>
          </a:p>
          <a:p>
            <a:pPr algn="l">
              <a:buFont typeface="Arial" panose="020B0604020202020204" pitchFamily="34" charset="0"/>
              <a:buChar char="•"/>
            </a:pPr>
            <a:r>
              <a:rPr lang="en-IN" sz="1400" b="1" i="0">
                <a:solidFill>
                  <a:srgbClr val="374151"/>
                </a:solidFill>
                <a:effectLst/>
                <a:latin typeface="Söhne"/>
              </a:rPr>
              <a:t>Precision:</a:t>
            </a:r>
            <a:r>
              <a:rPr lang="en-IN" sz="1400" b="0" i="0">
                <a:solidFill>
                  <a:srgbClr val="374151"/>
                </a:solidFill>
                <a:effectLst/>
                <a:latin typeface="Söhne"/>
              </a:rPr>
              <a:t> 92.7%</a:t>
            </a:r>
          </a:p>
          <a:p>
            <a:pPr algn="l">
              <a:buFont typeface="Arial" panose="020B0604020202020204" pitchFamily="34" charset="0"/>
              <a:buChar char="•"/>
            </a:pPr>
            <a:r>
              <a:rPr lang="en-IN" sz="1400" b="1" i="0">
                <a:solidFill>
                  <a:srgbClr val="374151"/>
                </a:solidFill>
                <a:effectLst/>
                <a:latin typeface="Söhne"/>
              </a:rPr>
              <a:t>Recall:</a:t>
            </a:r>
            <a:r>
              <a:rPr lang="en-IN" sz="1400" b="0" i="0">
                <a:solidFill>
                  <a:srgbClr val="374151"/>
                </a:solidFill>
                <a:effectLst/>
                <a:latin typeface="Söhne"/>
              </a:rPr>
              <a:t> 86%</a:t>
            </a:r>
          </a:p>
          <a:p>
            <a:pPr algn="l">
              <a:buFont typeface="Arial" panose="020B0604020202020204" pitchFamily="34" charset="0"/>
              <a:buChar char="•"/>
            </a:pPr>
            <a:r>
              <a:rPr lang="en-IN" sz="1400" b="1" i="0">
                <a:solidFill>
                  <a:srgbClr val="374151"/>
                </a:solidFill>
                <a:effectLst/>
                <a:latin typeface="Söhne"/>
              </a:rPr>
              <a:t>Accuracy:</a:t>
            </a:r>
            <a:r>
              <a:rPr lang="en-IN" sz="1400" b="0" i="0">
                <a:solidFill>
                  <a:srgbClr val="374151"/>
                </a:solidFill>
                <a:effectLst/>
                <a:latin typeface="Söhne"/>
              </a:rPr>
              <a:t> 83.2%</a:t>
            </a:r>
          </a:p>
          <a:p>
            <a:pPr algn="l">
              <a:buFont typeface="Arial" panose="020B0604020202020204" pitchFamily="34" charset="0"/>
              <a:buChar char="•"/>
            </a:pPr>
            <a:r>
              <a:rPr lang="en-IN" sz="1400" b="1" i="0">
                <a:solidFill>
                  <a:srgbClr val="374151"/>
                </a:solidFill>
                <a:effectLst/>
                <a:latin typeface="Söhne"/>
              </a:rPr>
              <a:t>F1 Score:</a:t>
            </a:r>
            <a:r>
              <a:rPr lang="en-IN" sz="1400" b="0" i="0">
                <a:solidFill>
                  <a:srgbClr val="374151"/>
                </a:solidFill>
                <a:effectLst/>
                <a:latin typeface="Söhne"/>
              </a:rPr>
              <a:t> 89.2%</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pic>
        <p:nvPicPr>
          <p:cNvPr id="5" name="Picture 4">
            <a:extLst>
              <a:ext uri="{FF2B5EF4-FFF2-40B4-BE49-F238E27FC236}">
                <a16:creationId xmlns:a16="http://schemas.microsoft.com/office/drawing/2014/main" id="{7C578E70-64C7-7516-BBE1-2C46914204BF}"/>
              </a:ext>
            </a:extLst>
          </p:cNvPr>
          <p:cNvPicPr>
            <a:picLocks noChangeAspect="1"/>
          </p:cNvPicPr>
          <p:nvPr/>
        </p:nvPicPr>
        <p:blipFill>
          <a:blip r:embed="rId3"/>
          <a:stretch>
            <a:fillRect/>
          </a:stretch>
        </p:blipFill>
        <p:spPr>
          <a:xfrm>
            <a:off x="1143369" y="448509"/>
            <a:ext cx="5932668" cy="3674981"/>
          </a:xfrm>
          <a:prstGeom prst="rect">
            <a:avLst/>
          </a:prstGeom>
        </p:spPr>
      </p:pic>
      <p:sp>
        <p:nvSpPr>
          <p:cNvPr id="7" name="TextBox 6">
            <a:extLst>
              <a:ext uri="{FF2B5EF4-FFF2-40B4-BE49-F238E27FC236}">
                <a16:creationId xmlns:a16="http://schemas.microsoft.com/office/drawing/2014/main" id="{B6816152-A70F-07E9-DE86-3E8B4239A16E}"/>
              </a:ext>
            </a:extLst>
          </p:cNvPr>
          <p:cNvSpPr txBox="1"/>
          <p:nvPr/>
        </p:nvSpPr>
        <p:spPr>
          <a:xfrm>
            <a:off x="1025383" y="4240797"/>
            <a:ext cx="7161452" cy="2308324"/>
          </a:xfrm>
          <a:prstGeom prst="rect">
            <a:avLst/>
          </a:prstGeom>
          <a:noFill/>
        </p:spPr>
        <p:txBody>
          <a:bodyPr wrap="square">
            <a:spAutoFit/>
          </a:bodyPr>
          <a:lstStyle/>
          <a:p>
            <a:r>
              <a:rPr lang="en-IN" dirty="0"/>
              <a:t>1. High Precision &amp; Recall: SVC excels with 92.7% precision and 86% recall, showcasing accurate predictions.</a:t>
            </a:r>
          </a:p>
          <a:p>
            <a:endParaRPr lang="en-IN" dirty="0"/>
          </a:p>
          <a:p>
            <a:r>
              <a:rPr lang="en-IN" dirty="0"/>
              <a:t>2. Solid Accuracy: Achieving 83.2% accuracy, the SVC model proves reliable for binary classification.</a:t>
            </a:r>
          </a:p>
          <a:p>
            <a:endParaRPr lang="en-IN" dirty="0"/>
          </a:p>
          <a:p>
            <a:r>
              <a:rPr lang="en-IN" dirty="0"/>
              <a:t>3. Balanced Performance: With a balanced accuracy of 78.5%, the model handles imbalances well, ensuring robust predictions.</a:t>
            </a:r>
          </a:p>
        </p:txBody>
      </p:sp>
    </p:spTree>
    <p:extLst>
      <p:ext uri="{BB962C8B-B14F-4D97-AF65-F5344CB8AC3E}">
        <p14:creationId xmlns:p14="http://schemas.microsoft.com/office/powerpoint/2010/main" val="2514620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5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5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sp useBgFill="1">
        <p:nvSpPr>
          <p:cNvPr id="48" name="Rectangle 47">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889D24-2715-4750-AF8B-DBF432F7AD4E}"/>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4000" b="1" cap="all"/>
              <a:t>THANK YOU</a:t>
            </a:r>
            <a:br>
              <a:rPr lang="en-US" sz="4000" b="1" cap="all"/>
            </a:br>
            <a:br>
              <a:rPr lang="en-US" sz="4000" b="1" cap="all"/>
            </a:br>
            <a:r>
              <a:rPr lang="en-US" sz="4000" b="1" cap="all"/>
              <a:t>Aniruddha </a:t>
            </a:r>
            <a:br>
              <a:rPr lang="en-US" sz="4000" b="1" cap="all"/>
            </a:br>
            <a:r>
              <a:rPr lang="en-US" sz="4000" b="1" cap="all"/>
              <a:t>Vishnu</a:t>
            </a:r>
            <a:br>
              <a:rPr lang="en-US" sz="4000" b="1" cap="all"/>
            </a:br>
            <a:r>
              <a:rPr lang="en-US" sz="4000" b="1" cap="all"/>
              <a:t>Yash</a:t>
            </a:r>
            <a:br>
              <a:rPr lang="en-US" sz="4000" b="1" cap="all"/>
            </a:br>
            <a:endParaRPr lang="en-US" sz="4000" b="1" cap="all"/>
          </a:p>
        </p:txBody>
      </p:sp>
      <p:sp>
        <p:nvSpPr>
          <p:cNvPr id="50"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52"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pic>
        <p:nvPicPr>
          <p:cNvPr id="54" name="Graphic 53" descr="Smiling Face with No Fill">
            <a:extLst>
              <a:ext uri="{FF2B5EF4-FFF2-40B4-BE49-F238E27FC236}">
                <a16:creationId xmlns:a16="http://schemas.microsoft.com/office/drawing/2014/main" id="{E2196477-367F-FAFF-DDB5-4398E9F866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1403" y="2169078"/>
            <a:ext cx="2719859" cy="2719859"/>
          </a:xfrm>
          <a:prstGeom prst="rect">
            <a:avLst/>
          </a:prstGeom>
        </p:spPr>
      </p:pic>
    </p:spTree>
    <p:extLst>
      <p:ext uri="{BB962C8B-B14F-4D97-AF65-F5344CB8AC3E}">
        <p14:creationId xmlns:p14="http://schemas.microsoft.com/office/powerpoint/2010/main" val="4179303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882336E7-D618-F837-73AE-7168A07D1986}"/>
              </a:ext>
            </a:extLst>
          </p:cNvPr>
          <p:cNvGraphicFramePr>
            <a:graphicFrameLocks noGrp="1"/>
          </p:cNvGraphicFramePr>
          <p:nvPr>
            <p:ph idx="1"/>
            <p:extLst>
              <p:ext uri="{D42A27DB-BD31-4B8C-83A1-F6EECF244321}">
                <p14:modId xmlns:p14="http://schemas.microsoft.com/office/powerpoint/2010/main" val="923487308"/>
              </p:ext>
            </p:extLst>
          </p:nvPr>
        </p:nvGraphicFramePr>
        <p:xfrm>
          <a:off x="897450" y="535742"/>
          <a:ext cx="10425546" cy="5767782"/>
        </p:xfrm>
        <a:graphic>
          <a:graphicData uri="http://schemas.openxmlformats.org/drawingml/2006/table">
            <a:tbl>
              <a:tblPr firstRow="1" bandRow="1">
                <a:tableStyleId>{5C22544A-7EE6-4342-B048-85BDC9FD1C3A}</a:tableStyleId>
              </a:tblPr>
              <a:tblGrid>
                <a:gridCol w="3475182">
                  <a:extLst>
                    <a:ext uri="{9D8B030D-6E8A-4147-A177-3AD203B41FA5}">
                      <a16:colId xmlns:a16="http://schemas.microsoft.com/office/drawing/2014/main" val="4131245206"/>
                    </a:ext>
                  </a:extLst>
                </a:gridCol>
                <a:gridCol w="3475182">
                  <a:extLst>
                    <a:ext uri="{9D8B030D-6E8A-4147-A177-3AD203B41FA5}">
                      <a16:colId xmlns:a16="http://schemas.microsoft.com/office/drawing/2014/main" val="859155504"/>
                    </a:ext>
                  </a:extLst>
                </a:gridCol>
                <a:gridCol w="3475182">
                  <a:extLst>
                    <a:ext uri="{9D8B030D-6E8A-4147-A177-3AD203B41FA5}">
                      <a16:colId xmlns:a16="http://schemas.microsoft.com/office/drawing/2014/main" val="957674253"/>
                    </a:ext>
                  </a:extLst>
                </a:gridCol>
              </a:tblGrid>
              <a:tr h="278309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1616650"/>
                  </a:ext>
                </a:extLst>
              </a:tr>
              <a:tr h="2984692">
                <a:tc>
                  <a:txBody>
                    <a:bodyPr/>
                    <a:lstStyle/>
                    <a:p>
                      <a:endParaRPr lang="en-US" b="1">
                        <a:effectLst/>
                      </a:endParaRPr>
                    </a:p>
                    <a:p>
                      <a:r>
                        <a:rPr lang="en-US" b="1">
                          <a:effectLst/>
                        </a:rPr>
                        <a:t>The Problem</a:t>
                      </a:r>
                      <a:endParaRPr lang="en-US" b="1"/>
                    </a:p>
                    <a:p>
                      <a:r>
                        <a:rPr lang="en-US"/>
                        <a:t>Predicting the success rate of a student whether he/she graduate college or dropout.</a:t>
                      </a:r>
                    </a:p>
                    <a:p>
                      <a:endParaRPr lang="en-US"/>
                    </a:p>
                  </a:txBody>
                  <a:tcPr/>
                </a:tc>
                <a:tc>
                  <a:txBody>
                    <a:bodyPr/>
                    <a:lstStyle/>
                    <a:p>
                      <a:endParaRPr lang="en-US" b="1">
                        <a:effectLst/>
                      </a:endParaRPr>
                    </a:p>
                    <a:p>
                      <a:r>
                        <a:rPr lang="en-US" b="1">
                          <a:effectLst/>
                        </a:rPr>
                        <a:t>Methodology</a:t>
                      </a:r>
                    </a:p>
                    <a:p>
                      <a:r>
                        <a:rPr lang="en-US"/>
                        <a:t>Using data science tools, we analyzed different statistical concepts and tried to predict the success rate of a student.</a:t>
                      </a:r>
                    </a:p>
                    <a:p>
                      <a:endParaRPr lang="en-US"/>
                    </a:p>
                  </a:txBody>
                  <a:tcPr/>
                </a:tc>
                <a:tc>
                  <a:txBody>
                    <a:bodyPr/>
                    <a:lstStyle/>
                    <a:p>
                      <a:endParaRPr lang="en-US" b="1">
                        <a:effectLst/>
                      </a:endParaRPr>
                    </a:p>
                    <a:p>
                      <a:r>
                        <a:rPr lang="en-US" b="1">
                          <a:effectLst/>
                        </a:rPr>
                        <a:t>The Result</a:t>
                      </a:r>
                      <a:endParaRPr lang="en-US" b="1"/>
                    </a:p>
                    <a:p>
                      <a:pPr lvl="0">
                        <a:buNone/>
                      </a:pPr>
                      <a:r>
                        <a:rPr lang="en-US"/>
                        <a:t>Built several classification models including the likes of Random Forrest, SVC, </a:t>
                      </a:r>
                      <a:r>
                        <a:rPr lang="en-US" sz="1800" b="0" i="0" u="none" strike="noStrike" noProof="0">
                          <a:latin typeface="Franklin Gothic Book"/>
                        </a:rPr>
                        <a:t>Logistic Regression, </a:t>
                      </a:r>
                      <a:r>
                        <a:rPr lang="en-US" sz="1800" b="0" i="0" u="none" strike="noStrike" noProof="0"/>
                        <a:t>KNN Classifier</a:t>
                      </a:r>
                    </a:p>
                  </a:txBody>
                  <a:tcPr/>
                </a:tc>
                <a:extLst>
                  <a:ext uri="{0D108BD9-81ED-4DB2-BD59-A6C34878D82A}">
                    <a16:rowId xmlns:a16="http://schemas.microsoft.com/office/drawing/2014/main" val="1502786391"/>
                  </a:ext>
                </a:extLst>
              </a:tr>
            </a:tbl>
          </a:graphicData>
        </a:graphic>
      </p:graphicFrame>
      <p:pic>
        <p:nvPicPr>
          <p:cNvPr id="6" name="Picture 5" descr="A cartoon of a person thinking&#10;&#10;Description automatically generated">
            <a:extLst>
              <a:ext uri="{FF2B5EF4-FFF2-40B4-BE49-F238E27FC236}">
                <a16:creationId xmlns:a16="http://schemas.microsoft.com/office/drawing/2014/main" id="{8BECC1C1-3F86-DC8C-9A3B-E7497ADABC9D}"/>
              </a:ext>
            </a:extLst>
          </p:cNvPr>
          <p:cNvPicPr>
            <a:picLocks noChangeAspect="1"/>
          </p:cNvPicPr>
          <p:nvPr/>
        </p:nvPicPr>
        <p:blipFill>
          <a:blip r:embed="rId3"/>
          <a:stretch>
            <a:fillRect/>
          </a:stretch>
        </p:blipFill>
        <p:spPr>
          <a:xfrm>
            <a:off x="1565646" y="607112"/>
            <a:ext cx="2432419" cy="2432419"/>
          </a:xfrm>
          <a:prstGeom prst="rect">
            <a:avLst/>
          </a:prstGeom>
        </p:spPr>
      </p:pic>
      <p:pic>
        <p:nvPicPr>
          <p:cNvPr id="8" name="Picture 7" descr="A group of people standing around a computer&#10;&#10;Description automatically generated">
            <a:extLst>
              <a:ext uri="{FF2B5EF4-FFF2-40B4-BE49-F238E27FC236}">
                <a16:creationId xmlns:a16="http://schemas.microsoft.com/office/drawing/2014/main" id="{FCB3F37B-C8AF-989D-8208-C87D24671AD2}"/>
              </a:ext>
            </a:extLst>
          </p:cNvPr>
          <p:cNvPicPr>
            <a:picLocks noChangeAspect="1"/>
          </p:cNvPicPr>
          <p:nvPr/>
        </p:nvPicPr>
        <p:blipFill>
          <a:blip r:embed="rId4"/>
          <a:stretch>
            <a:fillRect/>
          </a:stretch>
        </p:blipFill>
        <p:spPr>
          <a:xfrm>
            <a:off x="4600341" y="1128585"/>
            <a:ext cx="2766754" cy="1729221"/>
          </a:xfrm>
          <a:prstGeom prst="rect">
            <a:avLst/>
          </a:prstGeom>
        </p:spPr>
      </p:pic>
      <p:pic>
        <p:nvPicPr>
          <p:cNvPr id="10" name="Picture 9" descr="A hand holding a megaphone&#10;&#10;Description automatically generated">
            <a:extLst>
              <a:ext uri="{FF2B5EF4-FFF2-40B4-BE49-F238E27FC236}">
                <a16:creationId xmlns:a16="http://schemas.microsoft.com/office/drawing/2014/main" id="{AFE73170-7C3E-FA31-89F6-C47776315E59}"/>
              </a:ext>
            </a:extLst>
          </p:cNvPr>
          <p:cNvPicPr>
            <a:picLocks noChangeAspect="1"/>
          </p:cNvPicPr>
          <p:nvPr/>
        </p:nvPicPr>
        <p:blipFill>
          <a:blip r:embed="rId5"/>
          <a:stretch>
            <a:fillRect/>
          </a:stretch>
        </p:blipFill>
        <p:spPr>
          <a:xfrm>
            <a:off x="8137247" y="1120424"/>
            <a:ext cx="2766754" cy="1745544"/>
          </a:xfrm>
          <a:prstGeom prst="rect">
            <a:avLst/>
          </a:prstGeom>
        </p:spPr>
      </p:pic>
    </p:spTree>
    <p:extLst>
      <p:ext uri="{BB962C8B-B14F-4D97-AF65-F5344CB8AC3E}">
        <p14:creationId xmlns:p14="http://schemas.microsoft.com/office/powerpoint/2010/main" val="1998054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mputer with a graph on the screen&#10;&#10;Description automatically generated">
            <a:extLst>
              <a:ext uri="{FF2B5EF4-FFF2-40B4-BE49-F238E27FC236}">
                <a16:creationId xmlns:a16="http://schemas.microsoft.com/office/drawing/2014/main" id="{96506642-8313-9EA0-A731-68FFD9DD3824}"/>
              </a:ext>
            </a:extLst>
          </p:cNvPr>
          <p:cNvPicPr>
            <a:picLocks noChangeAspect="1"/>
          </p:cNvPicPr>
          <p:nvPr/>
        </p:nvPicPr>
        <p:blipFill rotWithShape="1">
          <a:blip r:embed="rId3">
            <a:alphaModFix amt="35000"/>
          </a:blip>
          <a:srcRect b="21053"/>
          <a:stretch/>
        </p:blipFill>
        <p:spPr>
          <a:xfrm>
            <a:off x="-1" y="10"/>
            <a:ext cx="12192001" cy="6857990"/>
          </a:xfrm>
          <a:prstGeom prst="rect">
            <a:avLst/>
          </a:prstGeom>
        </p:spPr>
      </p:pic>
      <p:sp>
        <p:nvSpPr>
          <p:cNvPr id="2" name="Title 1">
            <a:extLst>
              <a:ext uri="{FF2B5EF4-FFF2-40B4-BE49-F238E27FC236}">
                <a16:creationId xmlns:a16="http://schemas.microsoft.com/office/drawing/2014/main" id="{A2D3ED94-608D-E3C4-B91A-370BB47E58C7}"/>
              </a:ext>
            </a:extLst>
          </p:cNvPr>
          <p:cNvSpPr>
            <a:spLocks noGrp="1"/>
          </p:cNvSpPr>
          <p:nvPr>
            <p:ph type="title"/>
          </p:nvPr>
        </p:nvSpPr>
        <p:spPr>
          <a:xfrm>
            <a:off x="1295399" y="1177090"/>
            <a:ext cx="9601200" cy="908384"/>
          </a:xfrm>
        </p:spPr>
        <p:txBody>
          <a:bodyPr>
            <a:normAutofit/>
          </a:bodyPr>
          <a:lstStyle/>
          <a:p>
            <a:r>
              <a:rPr lang="en-US"/>
              <a:t>Dataset Overview</a:t>
            </a:r>
          </a:p>
        </p:txBody>
      </p:sp>
      <p:graphicFrame>
        <p:nvGraphicFramePr>
          <p:cNvPr id="5" name="Content Placeholder 4">
            <a:extLst>
              <a:ext uri="{FF2B5EF4-FFF2-40B4-BE49-F238E27FC236}">
                <a16:creationId xmlns:a16="http://schemas.microsoft.com/office/drawing/2014/main" id="{F9F4CDD4-7A97-8514-EA99-E3BBA237A5C4}"/>
              </a:ext>
            </a:extLst>
          </p:cNvPr>
          <p:cNvGraphicFramePr>
            <a:graphicFrameLocks noGrp="1"/>
          </p:cNvGraphicFramePr>
          <p:nvPr>
            <p:ph idx="1"/>
            <p:extLst>
              <p:ext uri="{D42A27DB-BD31-4B8C-83A1-F6EECF244321}">
                <p14:modId xmlns:p14="http://schemas.microsoft.com/office/powerpoint/2010/main" val="1103861623"/>
              </p:ext>
            </p:extLst>
          </p:nvPr>
        </p:nvGraphicFramePr>
        <p:xfrm>
          <a:off x="1295399" y="2662990"/>
          <a:ext cx="9601200" cy="2446421"/>
        </p:xfrm>
        <a:graphic>
          <a:graphicData uri="http://schemas.openxmlformats.org/drawingml/2006/table">
            <a:tbl>
              <a:tblPr firstRow="1" bandRow="1">
                <a:tableStyleId>{5C22544A-7EE6-4342-B048-85BDC9FD1C3A}</a:tableStyleId>
              </a:tblPr>
              <a:tblGrid>
                <a:gridCol w="4800600">
                  <a:extLst>
                    <a:ext uri="{9D8B030D-6E8A-4147-A177-3AD203B41FA5}">
                      <a16:colId xmlns:a16="http://schemas.microsoft.com/office/drawing/2014/main" val="2734268026"/>
                    </a:ext>
                  </a:extLst>
                </a:gridCol>
                <a:gridCol w="4800600">
                  <a:extLst>
                    <a:ext uri="{9D8B030D-6E8A-4147-A177-3AD203B41FA5}">
                      <a16:colId xmlns:a16="http://schemas.microsoft.com/office/drawing/2014/main" val="3070412593"/>
                    </a:ext>
                  </a:extLst>
                </a:gridCol>
              </a:tblGrid>
              <a:tr h="8562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bg2"/>
                          </a:solidFill>
                          <a:effectLst/>
                        </a:rPr>
                        <a:t>What's inside?</a:t>
                      </a:r>
                      <a:endParaRPr lang="en-US">
                        <a:solidFill>
                          <a:schemeClr val="bg2"/>
                        </a:solidFill>
                      </a:endParaRPr>
                    </a:p>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bg2"/>
                          </a:solidFill>
                          <a:effectLst/>
                        </a:rPr>
                        <a:t>Structured</a:t>
                      </a:r>
                      <a:endParaRPr lang="en-US">
                        <a:solidFill>
                          <a:schemeClr val="bg2"/>
                        </a:solidFill>
                      </a:endParaRPr>
                    </a:p>
                    <a:p>
                      <a:endParaRPr lang="en-US"/>
                    </a:p>
                  </a:txBody>
                  <a:tcPr/>
                </a:tc>
                <a:extLst>
                  <a:ext uri="{0D108BD9-81ED-4DB2-BD59-A6C34878D82A}">
                    <a16:rowId xmlns:a16="http://schemas.microsoft.com/office/drawing/2014/main" val="992011935"/>
                  </a:ext>
                </a:extLst>
              </a:tr>
              <a:tr h="15901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Explore a dataset with 4424 observations and 36 variables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Our dataset is complete and carefully selected to ensure that you're working with the most relevant information.</a:t>
                      </a:r>
                    </a:p>
                    <a:p>
                      <a:endParaRPr lang="en-US"/>
                    </a:p>
                  </a:txBody>
                  <a:tcPr/>
                </a:tc>
                <a:extLst>
                  <a:ext uri="{0D108BD9-81ED-4DB2-BD59-A6C34878D82A}">
                    <a16:rowId xmlns:a16="http://schemas.microsoft.com/office/drawing/2014/main" val="393101261"/>
                  </a:ext>
                </a:extLst>
              </a:tr>
            </a:tbl>
          </a:graphicData>
        </a:graphic>
      </p:graphicFrame>
    </p:spTree>
    <p:extLst>
      <p:ext uri="{BB962C8B-B14F-4D97-AF65-F5344CB8AC3E}">
        <p14:creationId xmlns:p14="http://schemas.microsoft.com/office/powerpoint/2010/main" val="25752506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BA0A-534D-BC59-6859-217839B71B4C}"/>
              </a:ext>
            </a:extLst>
          </p:cNvPr>
          <p:cNvSpPr>
            <a:spLocks noGrp="1"/>
          </p:cNvSpPr>
          <p:nvPr>
            <p:ph type="title"/>
          </p:nvPr>
        </p:nvSpPr>
        <p:spPr>
          <a:xfrm>
            <a:off x="1390649" y="685800"/>
            <a:ext cx="9313793" cy="586409"/>
          </a:xfrm>
        </p:spPr>
        <p:txBody>
          <a:bodyPr>
            <a:normAutofit fontScale="90000"/>
          </a:bodyPr>
          <a:lstStyle/>
          <a:p>
            <a:r>
              <a:rPr lang="en-US" sz="3700"/>
              <a:t>Dataset Distribution</a:t>
            </a:r>
            <a:endParaRPr lang="en-IN" sz="3700"/>
          </a:p>
        </p:txBody>
      </p:sp>
      <p:sp>
        <p:nvSpPr>
          <p:cNvPr id="5" name="Content Placeholder 4">
            <a:extLst>
              <a:ext uri="{FF2B5EF4-FFF2-40B4-BE49-F238E27FC236}">
                <a16:creationId xmlns:a16="http://schemas.microsoft.com/office/drawing/2014/main" id="{BA586AD5-ECDA-F86D-65E8-A3C521716707}"/>
              </a:ext>
            </a:extLst>
          </p:cNvPr>
          <p:cNvSpPr>
            <a:spLocks noGrp="1"/>
          </p:cNvSpPr>
          <p:nvPr>
            <p:ph idx="1"/>
          </p:nvPr>
        </p:nvSpPr>
        <p:spPr>
          <a:xfrm>
            <a:off x="1254325" y="5369481"/>
            <a:ext cx="10223468" cy="1385280"/>
          </a:xfrm>
        </p:spPr>
        <p:txBody>
          <a:bodyPr>
            <a:noAutofit/>
          </a:bodyPr>
          <a:lstStyle/>
          <a:p>
            <a:r>
              <a:rPr lang="en-US" sz="1600" dirty="0"/>
              <a:t>1. Class Imbalance Awareness: The target variable plot reveals uneven distribution among its four classes (0, 1, 2, 3), emphasizing the need to address potential bias in machine learning models. Classes 0 and 3 appear less frequent than classes 1 and 2, potentially impacting model performance.</a:t>
            </a:r>
          </a:p>
          <a:p>
            <a:r>
              <a:rPr lang="en-US" sz="1600" dirty="0"/>
              <a:t>2. Enrollment Status Overview: The chart indicates that nearly half (49.93%) of individuals are currently enrolled, followed by graduates at 32.12%, and dropouts constitute the smallest portion at 17.95%.</a:t>
            </a:r>
          </a:p>
        </p:txBody>
      </p:sp>
      <p:pic>
        <p:nvPicPr>
          <p:cNvPr id="9" name="Picture 8">
            <a:extLst>
              <a:ext uri="{FF2B5EF4-FFF2-40B4-BE49-F238E27FC236}">
                <a16:creationId xmlns:a16="http://schemas.microsoft.com/office/drawing/2014/main" id="{C645F8BD-4C82-5A7B-897A-EE3E4448DDA2}"/>
              </a:ext>
            </a:extLst>
          </p:cNvPr>
          <p:cNvPicPr>
            <a:picLocks noChangeAspect="1"/>
          </p:cNvPicPr>
          <p:nvPr/>
        </p:nvPicPr>
        <p:blipFill rotWithShape="1">
          <a:blip r:embed="rId3"/>
          <a:srcRect t="-14717" r="-2" b="-356"/>
          <a:stretch/>
        </p:blipFill>
        <p:spPr>
          <a:xfrm>
            <a:off x="1487558" y="804520"/>
            <a:ext cx="3466019" cy="4154556"/>
          </a:xfrm>
          <a:prstGeom prst="rect">
            <a:avLst/>
          </a:prstGeom>
        </p:spPr>
      </p:pic>
      <p:pic>
        <p:nvPicPr>
          <p:cNvPr id="3" name="Picture 2">
            <a:extLst>
              <a:ext uri="{FF2B5EF4-FFF2-40B4-BE49-F238E27FC236}">
                <a16:creationId xmlns:a16="http://schemas.microsoft.com/office/drawing/2014/main" id="{B2C77D10-87EB-4D73-7CDA-4AF5B4E8A000}"/>
              </a:ext>
            </a:extLst>
          </p:cNvPr>
          <p:cNvPicPr>
            <a:picLocks noChangeAspect="1"/>
          </p:cNvPicPr>
          <p:nvPr/>
        </p:nvPicPr>
        <p:blipFill rotWithShape="1">
          <a:blip r:embed="rId4"/>
          <a:srcRect t="-896" r="-1327" b="-2214"/>
          <a:stretch/>
        </p:blipFill>
        <p:spPr>
          <a:xfrm>
            <a:off x="5553680" y="1299818"/>
            <a:ext cx="5924113" cy="3722506"/>
          </a:xfrm>
          <a:prstGeom prst="rect">
            <a:avLst/>
          </a:prstGeom>
        </p:spPr>
      </p:pic>
    </p:spTree>
    <p:extLst>
      <p:ext uri="{BB962C8B-B14F-4D97-AF65-F5344CB8AC3E}">
        <p14:creationId xmlns:p14="http://schemas.microsoft.com/office/powerpoint/2010/main" val="438870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A1F7F14B-ED51-4057-8897-4FC72CA2B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Title 1">
            <a:extLst>
              <a:ext uri="{FF2B5EF4-FFF2-40B4-BE49-F238E27FC236}">
                <a16:creationId xmlns:a16="http://schemas.microsoft.com/office/drawing/2014/main" id="{C3CE313C-24F3-1112-19F7-1646EE2F2E98}"/>
              </a:ext>
            </a:extLst>
          </p:cNvPr>
          <p:cNvSpPr>
            <a:spLocks noGrp="1"/>
          </p:cNvSpPr>
          <p:nvPr>
            <p:ph type="title"/>
          </p:nvPr>
        </p:nvSpPr>
        <p:spPr>
          <a:xfrm>
            <a:off x="640081" y="631373"/>
            <a:ext cx="4018839" cy="2035628"/>
          </a:xfrm>
        </p:spPr>
        <p:txBody>
          <a:bodyPr vert="horz" lIns="91440" tIns="45720" rIns="91440" bIns="45720" rtlCol="0" anchor="t">
            <a:normAutofit/>
          </a:bodyPr>
          <a:lstStyle/>
          <a:p>
            <a:r>
              <a:rPr lang="en-US" cap="all">
                <a:solidFill>
                  <a:srgbClr val="191B0E"/>
                </a:solidFill>
              </a:rPr>
              <a:t>Gender </a:t>
            </a:r>
            <a:br>
              <a:rPr lang="en-US" cap="all">
                <a:solidFill>
                  <a:srgbClr val="191B0E"/>
                </a:solidFill>
              </a:rPr>
            </a:br>
            <a:r>
              <a:rPr lang="en-US" cap="all">
                <a:solidFill>
                  <a:srgbClr val="191B0E"/>
                </a:solidFill>
              </a:rPr>
              <a:t>Distribution</a:t>
            </a:r>
          </a:p>
        </p:txBody>
      </p:sp>
      <p:sp>
        <p:nvSpPr>
          <p:cNvPr id="5" name="TextBox 4">
            <a:extLst>
              <a:ext uri="{FF2B5EF4-FFF2-40B4-BE49-F238E27FC236}">
                <a16:creationId xmlns:a16="http://schemas.microsoft.com/office/drawing/2014/main" id="{F38D20BD-14A6-D25B-CD18-4F79AB46F6A0}"/>
              </a:ext>
            </a:extLst>
          </p:cNvPr>
          <p:cNvSpPr txBox="1"/>
          <p:nvPr/>
        </p:nvSpPr>
        <p:spPr>
          <a:xfrm>
            <a:off x="640081" y="2764971"/>
            <a:ext cx="4010296" cy="34725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a:lnSpc>
                <a:spcPct val="94000"/>
              </a:lnSpc>
              <a:spcAft>
                <a:spcPts val="200"/>
              </a:spcAft>
              <a:buFont typeface="Wingdings" panose="05000000000000000000" pitchFamily="2" charset="2"/>
              <a:buChar char="§"/>
            </a:pPr>
            <a:endParaRPr lang="en-US" sz="1500" dirty="0">
              <a:solidFill>
                <a:srgbClr val="191B0E"/>
              </a:solidFill>
            </a:endParaRPr>
          </a:p>
        </p:txBody>
      </p:sp>
      <p:sp>
        <p:nvSpPr>
          <p:cNvPr id="69" name="Rectangle 68">
            <a:extLst>
              <a:ext uri="{FF2B5EF4-FFF2-40B4-BE49-F238E27FC236}">
                <a16:creationId xmlns:a16="http://schemas.microsoft.com/office/drawing/2014/main" id="{09CB4F78-37FA-4A6C-B624-E7F7D6916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pie chart with text on it&#10;&#10;Description automatically generated">
            <a:extLst>
              <a:ext uri="{FF2B5EF4-FFF2-40B4-BE49-F238E27FC236}">
                <a16:creationId xmlns:a16="http://schemas.microsoft.com/office/drawing/2014/main" id="{893A51DE-67C3-AB0F-F51A-1ED3E39CFEB1}"/>
              </a:ext>
            </a:extLst>
          </p:cNvPr>
          <p:cNvPicPr>
            <a:picLocks noChangeAspect="1"/>
          </p:cNvPicPr>
          <p:nvPr/>
        </p:nvPicPr>
        <p:blipFill>
          <a:blip r:embed="rId3"/>
          <a:stretch>
            <a:fillRect/>
          </a:stretch>
        </p:blipFill>
        <p:spPr>
          <a:xfrm>
            <a:off x="6167683" y="667465"/>
            <a:ext cx="5384074" cy="5550591"/>
          </a:xfrm>
          <a:prstGeom prst="rect">
            <a:avLst/>
          </a:prstGeom>
        </p:spPr>
      </p:pic>
      <p:sp>
        <p:nvSpPr>
          <p:cNvPr id="3" name="TextBox 2">
            <a:extLst>
              <a:ext uri="{FF2B5EF4-FFF2-40B4-BE49-F238E27FC236}">
                <a16:creationId xmlns:a16="http://schemas.microsoft.com/office/drawing/2014/main" id="{2773935B-77C1-9802-B5C1-1F29A384AC30}"/>
              </a:ext>
            </a:extLst>
          </p:cNvPr>
          <p:cNvSpPr txBox="1"/>
          <p:nvPr/>
        </p:nvSpPr>
        <p:spPr>
          <a:xfrm>
            <a:off x="565454" y="2228369"/>
            <a:ext cx="4102503" cy="3693319"/>
          </a:xfrm>
          <a:prstGeom prst="rect">
            <a:avLst/>
          </a:prstGeom>
          <a:noFill/>
        </p:spPr>
        <p:txBody>
          <a:bodyPr wrap="square">
            <a:spAutoFit/>
          </a:bodyPr>
          <a:lstStyle/>
          <a:p>
            <a:pPr marL="285750" indent="-285750" algn="just">
              <a:buFont typeface="Wingdings" panose="05000000000000000000" pitchFamily="2" charset="2"/>
              <a:buChar char="§"/>
            </a:pPr>
            <a:r>
              <a:rPr lang="en-US" dirty="0"/>
              <a:t>Males constitute a significant majority in the dataset, comprising 64.83% of the observations. This notable imbalance suggests that the dataset is skewed towards male representation.</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While females make up a smaller proportion at 35.17%, their representation is still substantial. This diversity in gender is important for ensuring a comprehensive and inclusive analysis of the dataset.</a:t>
            </a:r>
          </a:p>
        </p:txBody>
      </p:sp>
    </p:spTree>
    <p:extLst>
      <p:ext uri="{BB962C8B-B14F-4D97-AF65-F5344CB8AC3E}">
        <p14:creationId xmlns:p14="http://schemas.microsoft.com/office/powerpoint/2010/main" val="5645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close-up of a book&#10;&#10;Description automatically generated">
            <a:extLst>
              <a:ext uri="{FF2B5EF4-FFF2-40B4-BE49-F238E27FC236}">
                <a16:creationId xmlns:a16="http://schemas.microsoft.com/office/drawing/2014/main" id="{8663DD94-0307-2059-1EF6-250C5CE216A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112" b="17569"/>
          <a:stretch/>
        </p:blipFill>
        <p:spPr>
          <a:xfrm>
            <a:off x="20" y="-1"/>
            <a:ext cx="12191980" cy="6858000"/>
          </a:xfrm>
          <a:prstGeom prst="rect">
            <a:avLst/>
          </a:prstGeom>
        </p:spPr>
      </p:pic>
      <p:sp>
        <p:nvSpPr>
          <p:cNvPr id="49" name="Rectangle 48">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txBody>
          <a:bodyPr/>
          <a:lstStyle/>
          <a:p>
            <a:endParaRPr lang="en-IN"/>
          </a:p>
        </p:txBody>
      </p:sp>
      <p:sp>
        <p:nvSpPr>
          <p:cNvPr id="2" name="Title 1"/>
          <p:cNvSpPr>
            <a:spLocks noGrp="1"/>
          </p:cNvSpPr>
          <p:nvPr>
            <p:ph type="title"/>
          </p:nvPr>
        </p:nvSpPr>
        <p:spPr>
          <a:xfrm>
            <a:off x="1885959" y="2185352"/>
            <a:ext cx="4891887" cy="1025935"/>
          </a:xfrm>
        </p:spPr>
        <p:txBody>
          <a:bodyPr anchor="ctr">
            <a:normAutofit/>
          </a:bodyPr>
          <a:lstStyle/>
          <a:p>
            <a:pPr marL="177800"/>
            <a:r>
              <a:rPr lang="en-IN" sz="3600"/>
              <a:t>SMART Questions</a:t>
            </a:r>
          </a:p>
        </p:txBody>
      </p:sp>
      <p:sp>
        <p:nvSpPr>
          <p:cNvPr id="3" name="Content Placeholder 2"/>
          <p:cNvSpPr>
            <a:spLocks noGrp="1"/>
          </p:cNvSpPr>
          <p:nvPr>
            <p:ph idx="1"/>
          </p:nvPr>
        </p:nvSpPr>
        <p:spPr>
          <a:xfrm>
            <a:off x="1885959" y="3211287"/>
            <a:ext cx="4891887" cy="2068284"/>
          </a:xfrm>
        </p:spPr>
        <p:txBody>
          <a:bodyPr vert="horz" lIns="91440" tIns="45720" rIns="91440" bIns="45720" rtlCol="0" anchor="t">
            <a:normAutofit/>
          </a:bodyPr>
          <a:lstStyle/>
          <a:p>
            <a:pPr marL="457200" indent="-457200" algn="just">
              <a:buAutoNum type="arabicPeriod"/>
            </a:pPr>
            <a:r>
              <a:rPr lang="en-US">
                <a:ea typeface="+mn-lt"/>
                <a:cs typeface="+mn-lt"/>
              </a:rPr>
              <a:t>Does a student's average grade in their courses have any bearing on their decision to continue or discontinue their studies in the program?</a:t>
            </a:r>
            <a:endParaRPr lang="en-US"/>
          </a:p>
          <a:p>
            <a:pPr marL="457200" indent="-457200">
              <a:buFont typeface="+mj-lt"/>
              <a:buAutoNum type="arabicPeriod"/>
            </a:pPr>
            <a:endParaRPr lang="en-US"/>
          </a:p>
        </p:txBody>
      </p:sp>
    </p:spTree>
    <p:extLst>
      <p:ext uri="{BB962C8B-B14F-4D97-AF65-F5344CB8AC3E}">
        <p14:creationId xmlns:p14="http://schemas.microsoft.com/office/powerpoint/2010/main" val="248539772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E537-2D3A-1E40-EC5E-9CC809248FDA}"/>
              </a:ext>
            </a:extLst>
          </p:cNvPr>
          <p:cNvSpPr>
            <a:spLocks noGrp="1"/>
          </p:cNvSpPr>
          <p:nvPr>
            <p:ph type="title"/>
          </p:nvPr>
        </p:nvSpPr>
        <p:spPr>
          <a:xfrm>
            <a:off x="1302944" y="4509823"/>
            <a:ext cx="10313343" cy="1859079"/>
          </a:xfrm>
        </p:spPr>
        <p:txBody>
          <a:bodyPr>
            <a:noAutofit/>
          </a:bodyPr>
          <a:lstStyle/>
          <a:p>
            <a:pPr marL="342900" indent="-342900">
              <a:lnSpc>
                <a:spcPct val="100000"/>
              </a:lnSpc>
              <a:buFont typeface="Wingdings" panose="05000000000000000000" pitchFamily="2" charset="2"/>
              <a:buChar char="§"/>
            </a:pPr>
            <a:r>
              <a:rPr lang="en-US" sz="2000" dirty="0">
                <a:latin typeface="+mn-lt"/>
              </a:rPr>
              <a:t>In examining the academic performance of students in the "Continued" and "Discontinued" groups, it becomes evident that the average grades for both groups are closely aligned and it does not appear to be a decisive factor in the students' determination to pursue further education or discontinue their academic journey.</a:t>
            </a:r>
            <a:br>
              <a:rPr lang="en-US" sz="2000" dirty="0">
                <a:latin typeface="+mn-lt"/>
              </a:rPr>
            </a:br>
            <a:br>
              <a:rPr lang="en-US" sz="2000" dirty="0">
                <a:latin typeface="+mn-lt"/>
              </a:rPr>
            </a:br>
            <a:endParaRPr lang="en-US" sz="2000" dirty="0">
              <a:latin typeface="+mn-lt"/>
            </a:endParaRPr>
          </a:p>
        </p:txBody>
      </p:sp>
      <p:pic>
        <p:nvPicPr>
          <p:cNvPr id="6" name="Picture 5" descr="A graph of a graph with a red and blue bar&#10;&#10;Description automatically generated">
            <a:extLst>
              <a:ext uri="{FF2B5EF4-FFF2-40B4-BE49-F238E27FC236}">
                <a16:creationId xmlns:a16="http://schemas.microsoft.com/office/drawing/2014/main" id="{81E71E5F-B137-F704-4A0D-C5334E135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865" y="775455"/>
            <a:ext cx="5287315" cy="3264918"/>
          </a:xfrm>
          <a:prstGeom prst="rect">
            <a:avLst/>
          </a:prstGeom>
        </p:spPr>
      </p:pic>
      <p:pic>
        <p:nvPicPr>
          <p:cNvPr id="4" name="Picture 3" descr="A graph showing the average grade of student&#10;&#10;Description automatically generated">
            <a:extLst>
              <a:ext uri="{FF2B5EF4-FFF2-40B4-BE49-F238E27FC236}">
                <a16:creationId xmlns:a16="http://schemas.microsoft.com/office/drawing/2014/main" id="{049015B8-5486-1A15-9CC7-877B1F80E5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259" y="775455"/>
            <a:ext cx="5287314" cy="3264917"/>
          </a:xfrm>
          <a:prstGeom prst="rect">
            <a:avLst/>
          </a:prstGeom>
        </p:spPr>
      </p:pic>
    </p:spTree>
    <p:extLst>
      <p:ext uri="{BB962C8B-B14F-4D97-AF65-F5344CB8AC3E}">
        <p14:creationId xmlns:p14="http://schemas.microsoft.com/office/powerpoint/2010/main" val="376982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close-up of a book&#10;&#10;Description automatically generated">
            <a:extLst>
              <a:ext uri="{FF2B5EF4-FFF2-40B4-BE49-F238E27FC236}">
                <a16:creationId xmlns:a16="http://schemas.microsoft.com/office/drawing/2014/main" id="{8663DD94-0307-2059-1EF6-250C5CE216A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112" b="17569"/>
          <a:stretch/>
        </p:blipFill>
        <p:spPr>
          <a:xfrm>
            <a:off x="20" y="-1"/>
            <a:ext cx="12191980" cy="6858000"/>
          </a:xfrm>
          <a:prstGeom prst="rect">
            <a:avLst/>
          </a:prstGeom>
        </p:spPr>
      </p:pic>
      <p:sp>
        <p:nvSpPr>
          <p:cNvPr id="49" name="Rectangle 48">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txBody>
          <a:bodyPr/>
          <a:lstStyle/>
          <a:p>
            <a:endParaRPr lang="en-IN"/>
          </a:p>
        </p:txBody>
      </p:sp>
      <p:sp>
        <p:nvSpPr>
          <p:cNvPr id="2" name="Title 1"/>
          <p:cNvSpPr>
            <a:spLocks noGrp="1"/>
          </p:cNvSpPr>
          <p:nvPr>
            <p:ph type="title"/>
          </p:nvPr>
        </p:nvSpPr>
        <p:spPr>
          <a:xfrm>
            <a:off x="1885959" y="2185352"/>
            <a:ext cx="4891887" cy="1025935"/>
          </a:xfrm>
        </p:spPr>
        <p:txBody>
          <a:bodyPr anchor="ctr">
            <a:normAutofit/>
          </a:bodyPr>
          <a:lstStyle/>
          <a:p>
            <a:pPr marL="177800"/>
            <a:r>
              <a:rPr lang="en-IN" sz="3600"/>
              <a:t>SMART Questions</a:t>
            </a:r>
          </a:p>
        </p:txBody>
      </p:sp>
      <p:sp>
        <p:nvSpPr>
          <p:cNvPr id="3" name="Content Placeholder 2"/>
          <p:cNvSpPr>
            <a:spLocks noGrp="1"/>
          </p:cNvSpPr>
          <p:nvPr>
            <p:ph idx="1"/>
          </p:nvPr>
        </p:nvSpPr>
        <p:spPr>
          <a:xfrm>
            <a:off x="1885959" y="3211287"/>
            <a:ext cx="4891887" cy="2068284"/>
          </a:xfrm>
        </p:spPr>
        <p:txBody>
          <a:bodyPr vert="horz" lIns="91440" tIns="45720" rIns="91440" bIns="45720" rtlCol="0" anchor="t">
            <a:normAutofit/>
          </a:bodyPr>
          <a:lstStyle/>
          <a:p>
            <a:pPr marL="0" indent="0" algn="just">
              <a:buNone/>
            </a:pPr>
            <a:r>
              <a:rPr lang="en-US">
                <a:ea typeface="+mn-lt"/>
                <a:cs typeface="+mn-lt"/>
              </a:rPr>
              <a:t>2. Can we identify trends in the timing of student dropouts within specific semesters, and what are the potential causes for these trends?</a:t>
            </a:r>
            <a:endParaRPr lang="en-US"/>
          </a:p>
          <a:p>
            <a:pPr marL="457200" indent="-457200">
              <a:buFont typeface="+mj-lt"/>
              <a:buAutoNum type="arabicPeriod"/>
            </a:pPr>
            <a:endParaRPr lang="en-US"/>
          </a:p>
        </p:txBody>
      </p:sp>
    </p:spTree>
    <p:extLst>
      <p:ext uri="{BB962C8B-B14F-4D97-AF65-F5344CB8AC3E}">
        <p14:creationId xmlns:p14="http://schemas.microsoft.com/office/powerpoint/2010/main" val="352914153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C21EF8D-6E3F-CD22-7991-F500C81B4E2F}"/>
              </a:ext>
            </a:extLst>
          </p:cNvPr>
          <p:cNvPicPr>
            <a:picLocks noChangeAspect="1"/>
          </p:cNvPicPr>
          <p:nvPr/>
        </p:nvPicPr>
        <p:blipFill>
          <a:blip r:embed="rId3"/>
          <a:stretch>
            <a:fillRect/>
          </a:stretch>
        </p:blipFill>
        <p:spPr>
          <a:xfrm>
            <a:off x="1668284" y="412921"/>
            <a:ext cx="9535785" cy="4148919"/>
          </a:xfrm>
          <a:prstGeom prst="rect">
            <a:avLst/>
          </a:prstGeom>
        </p:spPr>
      </p:pic>
      <p:sp>
        <p:nvSpPr>
          <p:cNvPr id="50" name="Content Placeholder 49">
            <a:extLst>
              <a:ext uri="{FF2B5EF4-FFF2-40B4-BE49-F238E27FC236}">
                <a16:creationId xmlns:a16="http://schemas.microsoft.com/office/drawing/2014/main" id="{D8BACAE2-3436-00EA-3B1C-FD8D5C81E872}"/>
              </a:ext>
            </a:extLst>
          </p:cNvPr>
          <p:cNvSpPr>
            <a:spLocks noGrp="1"/>
          </p:cNvSpPr>
          <p:nvPr>
            <p:ph sz="half" idx="1"/>
          </p:nvPr>
        </p:nvSpPr>
        <p:spPr/>
        <p:txBody>
          <a:bodyPr>
            <a:normAutofit/>
          </a:bodyPr>
          <a:lstStyle/>
          <a:p>
            <a:pPr>
              <a:buFont typeface="Wingdings" panose="05000000000000000000" pitchFamily="2" charset="2"/>
              <a:buChar char="§"/>
            </a:pPr>
            <a:endParaRPr lang="en-US" b="0" i="0">
              <a:effectLst/>
              <a:latin typeface="+mj-lt"/>
            </a:endParaRPr>
          </a:p>
          <a:p>
            <a:pPr>
              <a:buFont typeface="Wingdings" panose="05000000000000000000" pitchFamily="2" charset="2"/>
              <a:buChar char="§"/>
            </a:pPr>
            <a:endParaRPr lang="en-US" b="1"/>
          </a:p>
          <a:p>
            <a:pPr>
              <a:buFont typeface="Wingdings" panose="05000000000000000000" pitchFamily="2" charset="2"/>
              <a:buChar char="§"/>
            </a:pPr>
            <a:endParaRPr lang="en-US"/>
          </a:p>
        </p:txBody>
      </p:sp>
      <p:sp>
        <p:nvSpPr>
          <p:cNvPr id="7" name="Content Placeholder 6">
            <a:extLst>
              <a:ext uri="{FF2B5EF4-FFF2-40B4-BE49-F238E27FC236}">
                <a16:creationId xmlns:a16="http://schemas.microsoft.com/office/drawing/2014/main" id="{4491CDDF-878D-03BE-3C1B-6D0295522C81}"/>
              </a:ext>
            </a:extLst>
          </p:cNvPr>
          <p:cNvSpPr>
            <a:spLocks noGrp="1"/>
          </p:cNvSpPr>
          <p:nvPr>
            <p:ph sz="half" idx="2"/>
          </p:nvPr>
        </p:nvSpPr>
        <p:spPr>
          <a:xfrm>
            <a:off x="1626438" y="4931238"/>
            <a:ext cx="9619475" cy="1718482"/>
          </a:xfrm>
        </p:spPr>
        <p:txBody>
          <a:bodyPr/>
          <a:lstStyle/>
          <a:p>
            <a:pPr>
              <a:buFont typeface="Wingdings" panose="05000000000000000000" pitchFamily="2" charset="2"/>
              <a:buChar char="§"/>
            </a:pPr>
            <a:r>
              <a:rPr lang="en-US"/>
              <a:t>Continued students generally demonstrate higher academic performance, as indicated by consistently higher values across various curricular units.</a:t>
            </a:r>
          </a:p>
          <a:p>
            <a:pPr>
              <a:buFont typeface="Wingdings" panose="05000000000000000000" pitchFamily="2" charset="2"/>
              <a:buChar char="§"/>
            </a:pPr>
            <a:r>
              <a:rPr lang="en-US"/>
              <a:t>Discontinuing students exhibit lower median values and increased variability, suggesting potential challenges or difficulties with coursework.</a:t>
            </a:r>
          </a:p>
        </p:txBody>
      </p:sp>
    </p:spTree>
    <p:extLst>
      <p:ext uri="{BB962C8B-B14F-4D97-AF65-F5344CB8AC3E}">
        <p14:creationId xmlns:p14="http://schemas.microsoft.com/office/powerpoint/2010/main" val="2439995126"/>
      </p:ext>
    </p:extLst>
  </p:cSld>
  <p:clrMapOvr>
    <a:masterClrMapping/>
  </p:clrMapOvr>
</p:sld>
</file>

<file path=ppt/theme/theme1.xml><?xml version="1.0" encoding="utf-8"?>
<a:theme xmlns:a="http://schemas.openxmlformats.org/drawingml/2006/main" name="Cro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1044B2FCF3CB4492569809646EE8BF" ma:contentTypeVersion="0" ma:contentTypeDescription="Create a new document." ma:contentTypeScope="" ma:versionID="095cf6cb1491b5b06b3576fbc5fe88f3">
  <xsd:schema xmlns:xsd="http://www.w3.org/2001/XMLSchema" xmlns:xs="http://www.w3.org/2001/XMLSchema" xmlns:p="http://schemas.microsoft.com/office/2006/metadata/properties" targetNamespace="http://schemas.microsoft.com/office/2006/metadata/properties" ma:root="true" ma:fieldsID="316117c94e93e2e189bbea0c97a4bb1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AA1496-DAF2-4362-BA6E-ECA83E5F178A}">
  <ds:schemaRefs>
    <ds:schemaRef ds:uri="http://schemas.microsoft.com/sharepoint/v3/contenttype/forms"/>
  </ds:schemaRefs>
</ds:datastoreItem>
</file>

<file path=customXml/itemProps2.xml><?xml version="1.0" encoding="utf-8"?>
<ds:datastoreItem xmlns:ds="http://schemas.openxmlformats.org/officeDocument/2006/customXml" ds:itemID="{E3F727AB-0093-4F7D-9F28-5008C3DBF6CD}">
  <ds:schemaRefs>
    <ds:schemaRef ds:uri="http://schemas.microsoft.com/office/2006/documentManagement/types"/>
    <ds:schemaRef ds:uri="http://schemas.openxmlformats.org/package/2006/metadata/core-properties"/>
    <ds:schemaRef ds:uri="http://www.w3.org/XML/1998/namespace"/>
    <ds:schemaRef ds:uri="http://purl.org/dc/elements/1.1/"/>
    <ds:schemaRef ds:uri="http://purl.org/dc/dcmitype/"/>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B1BC2C97-A9E7-4D6F-AECD-B1626BBD492F}">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TM10001105[[fn=Crop]]</Template>
  <TotalTime>18</TotalTime>
  <Words>886</Words>
  <Application>Microsoft Office PowerPoint</Application>
  <PresentationFormat>Widescreen</PresentationFormat>
  <Paragraphs>99</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Franklin Gothic Book</vt:lpstr>
      <vt:lpstr>Söhne</vt:lpstr>
      <vt:lpstr>Wingdings</vt:lpstr>
      <vt:lpstr>Crop</vt:lpstr>
      <vt:lpstr>Predicting Student’s Success and Dropout Rates </vt:lpstr>
      <vt:lpstr>PowerPoint Presentation</vt:lpstr>
      <vt:lpstr>Dataset Overview</vt:lpstr>
      <vt:lpstr>Dataset Distribution</vt:lpstr>
      <vt:lpstr>Gender  Distribution</vt:lpstr>
      <vt:lpstr>SMART Questions</vt:lpstr>
      <vt:lpstr>In examining the academic performance of students in the "Continued" and "Discontinued" groups, it becomes evident that the average grades for both groups are closely aligned and it does not appear to be a decisive factor in the students' determination to pursue further education or discontinue their academic journey.  </vt:lpstr>
      <vt:lpstr>SMART Questions</vt:lpstr>
      <vt:lpstr>PowerPoint Presentation</vt:lpstr>
      <vt:lpstr>SMART Questions</vt:lpstr>
      <vt:lpstr>Solution</vt:lpstr>
      <vt:lpstr>SMART Questions</vt:lpstr>
      <vt:lpstr>Solution</vt:lpstr>
      <vt:lpstr>Logistic Regression</vt:lpstr>
      <vt:lpstr>KNN Classifier</vt:lpstr>
      <vt:lpstr>PowerPoint Presentation</vt:lpstr>
      <vt:lpstr>Support vector Classifier</vt:lpstr>
      <vt:lpstr>THANK YOU  Aniruddha  Vishnu Yash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Structures</dc:title>
  <dc:creator>Mr Aniruddha</dc:creator>
  <cp:lastModifiedBy>Kattimani, Yash</cp:lastModifiedBy>
  <cp:revision>3</cp:revision>
  <dcterms:created xsi:type="dcterms:W3CDTF">2021-05-05T14:40:03Z</dcterms:created>
  <dcterms:modified xsi:type="dcterms:W3CDTF">2023-12-07T04:29:41Z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0x010100091044B2FCF3CB4492569809646EE8BF</vt:lpwstr>
  </property>
</Properties>
</file>